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534" r:id="rId2"/>
    <p:sldId id="583" r:id="rId3"/>
    <p:sldId id="584" r:id="rId4"/>
    <p:sldId id="590" r:id="rId5"/>
    <p:sldId id="592" r:id="rId6"/>
    <p:sldId id="591" r:id="rId7"/>
    <p:sldId id="593" r:id="rId8"/>
    <p:sldId id="594" r:id="rId9"/>
    <p:sldId id="595" r:id="rId10"/>
    <p:sldId id="597" r:id="rId11"/>
    <p:sldId id="585" r:id="rId12"/>
    <p:sldId id="598" r:id="rId13"/>
    <p:sldId id="599" r:id="rId14"/>
    <p:sldId id="600" r:id="rId15"/>
    <p:sldId id="601" r:id="rId16"/>
    <p:sldId id="602" r:id="rId17"/>
    <p:sldId id="586" r:id="rId18"/>
    <p:sldId id="603" r:id="rId19"/>
    <p:sldId id="604" r:id="rId20"/>
    <p:sldId id="605" r:id="rId21"/>
    <p:sldId id="606" r:id="rId22"/>
    <p:sldId id="609" r:id="rId23"/>
    <p:sldId id="608" r:id="rId24"/>
    <p:sldId id="587" r:id="rId25"/>
    <p:sldId id="611" r:id="rId26"/>
    <p:sldId id="613" r:id="rId27"/>
    <p:sldId id="612" r:id="rId28"/>
    <p:sldId id="614" r:id="rId29"/>
    <p:sldId id="615" r:id="rId30"/>
    <p:sldId id="616" r:id="rId31"/>
    <p:sldId id="618" r:id="rId32"/>
    <p:sldId id="619" r:id="rId33"/>
    <p:sldId id="621" r:id="rId34"/>
    <p:sldId id="617" r:id="rId35"/>
    <p:sldId id="588" r:id="rId36"/>
    <p:sldId id="622" r:id="rId37"/>
    <p:sldId id="623" r:id="rId38"/>
    <p:sldId id="624" r:id="rId39"/>
    <p:sldId id="632" r:id="rId40"/>
    <p:sldId id="633" r:id="rId41"/>
    <p:sldId id="634" r:id="rId42"/>
    <p:sldId id="635" r:id="rId43"/>
    <p:sldId id="626" r:id="rId44"/>
    <p:sldId id="627" r:id="rId45"/>
    <p:sldId id="636" r:id="rId46"/>
    <p:sldId id="629" r:id="rId47"/>
    <p:sldId id="630" r:id="rId48"/>
    <p:sldId id="631" r:id="rId49"/>
    <p:sldId id="637" r:id="rId50"/>
  </p:sldIdLst>
  <p:sldSz cx="9144000" cy="6858000" type="screen4x3"/>
  <p:notesSz cx="6858000" cy="92964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5pPr>
    <a:lvl6pPr marL="22860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6pPr>
    <a:lvl7pPr marL="27432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7pPr>
    <a:lvl8pPr marL="32004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8pPr>
    <a:lvl9pPr marL="36576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>
          <p15:clr>
            <a:srgbClr val="A4A3A4"/>
          </p15:clr>
        </p15:guide>
        <p15:guide id="2" orient="horz" pos="2880">
          <p15:clr>
            <a:srgbClr val="A4A3A4"/>
          </p15:clr>
        </p15:guide>
        <p15:guide id="3" orient="horz" pos="2256">
          <p15:clr>
            <a:srgbClr val="A4A3A4"/>
          </p15:clr>
        </p15:guide>
        <p15:guide id="4" pos="1920">
          <p15:clr>
            <a:srgbClr val="A4A3A4"/>
          </p15:clr>
        </p15:guide>
        <p15:guide id="5" pos="144">
          <p15:clr>
            <a:srgbClr val="A4A3A4"/>
          </p15:clr>
        </p15:guide>
        <p15:guide id="6" pos="55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0C4"/>
    <a:srgbClr val="E5F0F7"/>
    <a:srgbClr val="C6D4DD"/>
    <a:srgbClr val="FFFFFF"/>
    <a:srgbClr val="FF6846"/>
    <a:srgbClr val="13F0B6"/>
    <a:srgbClr val="39FF4F"/>
    <a:srgbClr val="003366"/>
    <a:srgbClr val="FF204A"/>
    <a:srgbClr val="17F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Orta Stil 2 - Vurgu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/>
    <p:restoredTop sz="92669"/>
  </p:normalViewPr>
  <p:slideViewPr>
    <p:cSldViewPr>
      <p:cViewPr>
        <p:scale>
          <a:sx n="83" d="100"/>
          <a:sy n="83" d="100"/>
        </p:scale>
        <p:origin x="1992" y="256"/>
      </p:cViewPr>
      <p:guideLst>
        <p:guide orient="horz" pos="912"/>
        <p:guide orient="horz" pos="2880"/>
        <p:guide orient="horz" pos="2256"/>
        <p:guide pos="1920"/>
        <p:guide pos="144"/>
        <p:guide pos="55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1752" y="-728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1"/>
            </a:lvl1pPr>
          </a:lstStyle>
          <a:p>
            <a:fld id="{91518750-F457-B341-9F07-6B957F51EBDC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5463261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4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16425"/>
            <a:ext cx="503237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4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1"/>
            </a:lvl1pPr>
          </a:lstStyle>
          <a:p>
            <a:fld id="{5AD73B75-5514-634D-93C0-7FBBD93E1B6E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0014714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fld id="{16030AE9-2274-E442-908D-5F5AD7F6653C}" type="slidenum">
              <a:rPr lang="en-US" altLang="tr-TR" sz="1200"/>
              <a:pPr/>
              <a:t>1</a:t>
            </a:fld>
            <a:endParaRPr lang="en-US" altLang="tr-TR" sz="120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9025" y="682625"/>
            <a:ext cx="4667250" cy="3500438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413250"/>
            <a:ext cx="5059362" cy="4187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tr-TR" altLang="tr-TR">
              <a:latin typeface="Times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61082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41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6452"/>
            <a:ext cx="7772400" cy="553998"/>
          </a:xfrm>
        </p:spPr>
        <p:txBody>
          <a:bodyPr/>
          <a:lstStyle>
            <a:lvl1pPr>
              <a:defRPr>
                <a:solidFill>
                  <a:srgbClr val="FF434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703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1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00" y="685800"/>
            <a:ext cx="20193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685800"/>
            <a:ext cx="5905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2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7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204A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5181600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1pPr>
            <a:lvl2pPr>
              <a:defRPr sz="20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2pPr>
            <a:lvl3pPr>
              <a:defRPr sz="18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3pPr>
            <a:lvl4pPr>
              <a:defRPr sz="16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4pPr>
            <a:lvl5pPr>
              <a:defRPr sz="1400" baseline="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tr-TR" dirty="0" smtClean="0"/>
              <a:t>Click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15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8168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20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1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2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807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8577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618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0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685800"/>
            <a:ext cx="6096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tr-TR"/>
              <a:t>Click to edit Master title style</a:t>
            </a:r>
          </a:p>
        </p:txBody>
      </p:sp>
      <p:sp>
        <p:nvSpPr>
          <p:cNvPr id="1027" name="Rectangle 3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/>
              <a:t>Click to edit Master text styles</a:t>
            </a:r>
          </a:p>
          <a:p>
            <a:pPr lvl="1"/>
            <a:r>
              <a:rPr lang="en-US" altLang="tr-TR"/>
              <a:t>Second level</a:t>
            </a:r>
          </a:p>
          <a:p>
            <a:pPr lvl="2"/>
            <a:r>
              <a:rPr lang="en-US" altLang="tr-TR"/>
              <a:t>Third level</a:t>
            </a:r>
          </a:p>
          <a:p>
            <a:pPr lvl="3"/>
            <a:r>
              <a:rPr lang="en-US" altLang="tr-TR"/>
              <a:t>Fourth level</a:t>
            </a:r>
          </a:p>
          <a:p>
            <a:pPr lvl="4"/>
            <a:r>
              <a:rPr lang="en-US" altLang="tr-TR"/>
              <a:t>Fifth level</a:t>
            </a:r>
          </a:p>
        </p:txBody>
      </p:sp>
      <p:pic>
        <p:nvPicPr>
          <p:cNvPr id="1028" name="Picture 5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extBox 4"/>
          <p:cNvSpPr txBox="1">
            <a:spLocks noChangeArrowheads="1"/>
          </p:cNvSpPr>
          <p:nvPr userDrawn="1"/>
        </p:nvSpPr>
        <p:spPr bwMode="auto">
          <a:xfrm>
            <a:off x="6451442" y="6611938"/>
            <a:ext cx="24913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r>
              <a:rPr lang="en-US" altLang="tr-TR" sz="1000" i="1" dirty="0" smtClean="0">
                <a:solidFill>
                  <a:srgbClr val="590000"/>
                </a:solidFill>
              </a:rPr>
              <a:t>Web</a:t>
            </a:r>
            <a:r>
              <a:rPr lang="en-US" altLang="tr-TR" sz="1000" i="1" baseline="0" dirty="0" smtClean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 smtClean="0">
                <a:solidFill>
                  <a:srgbClr val="590000"/>
                </a:solidFill>
              </a:rPr>
              <a:t>Teknolojileri</a:t>
            </a:r>
            <a:r>
              <a:rPr lang="en-US" altLang="tr-TR" sz="1000" i="1" baseline="0" dirty="0" smtClean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 smtClean="0">
                <a:solidFill>
                  <a:srgbClr val="590000"/>
                </a:solidFill>
              </a:rPr>
              <a:t>ve</a:t>
            </a:r>
            <a:r>
              <a:rPr lang="en-US" altLang="tr-TR" sz="1000" i="1" baseline="0" dirty="0" smtClean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 smtClean="0">
                <a:solidFill>
                  <a:srgbClr val="590000"/>
                </a:solidFill>
              </a:rPr>
              <a:t>Programlama</a:t>
            </a:r>
            <a:r>
              <a:rPr lang="en-US" altLang="tr-TR" sz="1000" i="1" dirty="0" smtClean="0">
                <a:solidFill>
                  <a:srgbClr val="590000"/>
                </a:solidFill>
              </a:rPr>
              <a:t>, 2016</a:t>
            </a:r>
            <a:endParaRPr lang="en-US" altLang="tr-TR" sz="1000" i="1" dirty="0">
              <a:solidFill>
                <a:srgbClr val="590000"/>
              </a:solidFill>
            </a:endParaRPr>
          </a:p>
        </p:txBody>
      </p:sp>
      <p:sp>
        <p:nvSpPr>
          <p:cNvPr id="1030" name="TextBox 5"/>
          <p:cNvSpPr txBox="1">
            <a:spLocks noChangeArrowheads="1"/>
          </p:cNvSpPr>
          <p:nvPr userDrawn="1"/>
        </p:nvSpPr>
        <p:spPr bwMode="auto">
          <a:xfrm>
            <a:off x="0" y="6611938"/>
            <a:ext cx="314701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r>
              <a:rPr lang="en-US" altLang="tr-TR" sz="1000" b="1" i="1" dirty="0" err="1">
                <a:solidFill>
                  <a:srgbClr val="590000"/>
                </a:solidFill>
              </a:rPr>
              <a:t>Ders</a:t>
            </a:r>
            <a:r>
              <a:rPr lang="en-US" altLang="tr-TR" sz="1000" b="1" i="1" dirty="0">
                <a:solidFill>
                  <a:srgbClr val="590000"/>
                </a:solidFill>
              </a:rPr>
              <a:t> </a:t>
            </a:r>
            <a:r>
              <a:rPr lang="en-US" altLang="tr-TR" sz="1000" b="1" i="1" dirty="0" err="1">
                <a:solidFill>
                  <a:srgbClr val="590000"/>
                </a:solidFill>
              </a:rPr>
              <a:t>Sunumu</a:t>
            </a:r>
            <a:r>
              <a:rPr lang="en-US" altLang="tr-TR" sz="1000" b="1" i="1" dirty="0">
                <a:solidFill>
                  <a:srgbClr val="590000"/>
                </a:solidFill>
              </a:rPr>
              <a:t>, </a:t>
            </a:r>
            <a:r>
              <a:rPr lang="en-US" altLang="tr-TR" sz="1000" b="1" i="1" dirty="0" err="1" smtClean="0">
                <a:solidFill>
                  <a:srgbClr val="590000"/>
                </a:solidFill>
              </a:rPr>
              <a:t>Yrd</a:t>
            </a:r>
            <a:r>
              <a:rPr lang="en-US" altLang="tr-TR" sz="1000" b="1" i="1" dirty="0" smtClean="0">
                <a:solidFill>
                  <a:srgbClr val="590000"/>
                </a:solidFill>
              </a:rPr>
              <a:t>. </a:t>
            </a:r>
            <a:r>
              <a:rPr lang="en-US" altLang="tr-TR" sz="1000" b="1" i="1" dirty="0" err="1" smtClean="0">
                <a:solidFill>
                  <a:srgbClr val="590000"/>
                </a:solidFill>
              </a:rPr>
              <a:t>Doç</a:t>
            </a:r>
            <a:r>
              <a:rPr lang="en-US" altLang="tr-TR" sz="1000" b="1" i="1" dirty="0" smtClean="0">
                <a:solidFill>
                  <a:srgbClr val="590000"/>
                </a:solidFill>
              </a:rPr>
              <a:t>.</a:t>
            </a:r>
            <a:r>
              <a:rPr lang="en-US" altLang="tr-TR" sz="1000" b="1" i="1" baseline="0" dirty="0" smtClean="0">
                <a:solidFill>
                  <a:srgbClr val="590000"/>
                </a:solidFill>
              </a:rPr>
              <a:t> Dr. </a:t>
            </a:r>
            <a:r>
              <a:rPr lang="en-US" altLang="tr-TR" sz="1000" b="1" i="1" dirty="0" err="1" smtClean="0">
                <a:solidFill>
                  <a:srgbClr val="590000"/>
                </a:solidFill>
              </a:rPr>
              <a:t>Asım</a:t>
            </a:r>
            <a:r>
              <a:rPr lang="en-US" altLang="tr-TR" sz="1000" b="1" i="1" dirty="0" smtClean="0">
                <a:solidFill>
                  <a:srgbClr val="590000"/>
                </a:solidFill>
              </a:rPr>
              <a:t> </a:t>
            </a:r>
            <a:r>
              <a:rPr lang="en-US" altLang="tr-TR" sz="1000" b="1" i="1" dirty="0">
                <a:solidFill>
                  <a:srgbClr val="590000"/>
                </a:solidFill>
              </a:rPr>
              <a:t>Sinan YÜKSEL</a:t>
            </a:r>
          </a:p>
        </p:txBody>
      </p:sp>
      <p:pic>
        <p:nvPicPr>
          <p:cNvPr id="1031" name="Picture 2" descr="S__leyman_Demirel___niversitesi-logo-034BCFD506-seeklogo.com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85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hlink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hlink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hlink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hlink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lab.com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imsinan/mekanbul-4" TargetMode="External"/><Relationship Id="rId4" Type="http://schemas.openxmlformats.org/officeDocument/2006/relationships/hyperlink" Target="https://mlab.com/" TargetMode="External"/><Relationship Id="rId5" Type="http://schemas.openxmlformats.org/officeDocument/2006/relationships/hyperlink" Target="https://studio3t.com/download/" TargetMode="External"/><Relationship Id="rId6" Type="http://schemas.openxmlformats.org/officeDocument/2006/relationships/hyperlink" Target="https://docs.mongodb.com/manual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ropbox.com/s/r3ezp95x98xc2ry/ekle_guncelle.zip?dl=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Box 2"/>
          <p:cNvSpPr txBox="1">
            <a:spLocks noChangeArrowheads="1"/>
          </p:cNvSpPr>
          <p:nvPr/>
        </p:nvSpPr>
        <p:spPr bwMode="auto">
          <a:xfrm>
            <a:off x="396875" y="6683375"/>
            <a:ext cx="184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endParaRPr lang="tr-TR" altLang="tr-T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10400" y="6467931"/>
            <a:ext cx="20299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err="1" smtClean="0">
                <a:latin typeface="Brush Script MT" charset="0"/>
                <a:ea typeface="Brush Script MT" charset="0"/>
                <a:cs typeface="Brush Script MT" charset="0"/>
              </a:rPr>
              <a:t>Tasarım</a:t>
            </a:r>
            <a:r>
              <a:rPr lang="en-US" sz="2200" i="1" dirty="0" smtClean="0">
                <a:latin typeface="Brush Script MT" charset="0"/>
                <a:ea typeface="Brush Script MT" charset="0"/>
                <a:cs typeface="Brush Script MT" charset="0"/>
              </a:rPr>
              <a:t>: Ali </a:t>
            </a:r>
            <a:r>
              <a:rPr lang="en-US" sz="2200" i="1" dirty="0" err="1" smtClean="0">
                <a:latin typeface="Brush Script MT" charset="0"/>
                <a:ea typeface="Brush Script MT" charset="0"/>
                <a:cs typeface="Brush Script MT" charset="0"/>
              </a:rPr>
              <a:t>Topal</a:t>
            </a:r>
            <a:endParaRPr lang="en-US" sz="2200" i="1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 smtClean="0"/>
              <a:t>Express Uygulamasını </a:t>
            </a:r>
            <a:r>
              <a:rPr lang="tr-TR" sz="2400" dirty="0" err="1" smtClean="0"/>
              <a:t>MongoDB’ye</a:t>
            </a:r>
            <a:r>
              <a:rPr lang="tr-TR" sz="2400" dirty="0"/>
              <a:t> </a:t>
            </a:r>
            <a:r>
              <a:rPr lang="tr-TR" sz="2400" dirty="0" smtClean="0"/>
              <a:t>Bağlama</a:t>
            </a:r>
            <a:endParaRPr lang="tr-TR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400" dirty="0" smtClean="0"/>
              <a:t>Uygulama kapandığında veri tabanının da düzgün bir şekilde kapanması gerekiyor. </a:t>
            </a:r>
            <a:r>
              <a:rPr lang="tr-TR" sz="2400" dirty="0" err="1" smtClean="0"/>
              <a:t>Nodemon</a:t>
            </a:r>
            <a:r>
              <a:rPr lang="tr-TR" sz="2400" dirty="0" smtClean="0"/>
              <a:t>, </a:t>
            </a:r>
            <a:r>
              <a:rPr lang="tr-TR" sz="2400" dirty="0" err="1" smtClean="0"/>
              <a:t>Heroku</a:t>
            </a:r>
            <a:r>
              <a:rPr lang="tr-TR" sz="2400" dirty="0" smtClean="0"/>
              <a:t> ve uygulama için ayrı ayrı yapılması gerekiyor.</a:t>
            </a:r>
          </a:p>
          <a:p>
            <a:endParaRPr lang="tr-TR" sz="2400" dirty="0" smtClean="0"/>
          </a:p>
          <a:p>
            <a:endParaRPr lang="tr-TR" sz="2400" dirty="0"/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90800"/>
            <a:ext cx="5429251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9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smtClean="0"/>
              <a:t>Veriyi Neden Modelliyoruz?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5105400"/>
          </a:xfrm>
        </p:spPr>
        <p:txBody>
          <a:bodyPr/>
          <a:lstStyle/>
          <a:p>
            <a:r>
              <a:rPr lang="tr-TR" sz="2300" dirty="0" smtClean="0"/>
              <a:t>Daha önceki derslerimizde </a:t>
            </a:r>
            <a:r>
              <a:rPr lang="tr-TR" sz="2300" dirty="0" err="1" smtClean="0"/>
              <a:t>MongoDB’nin</a:t>
            </a:r>
            <a:r>
              <a:rPr lang="tr-TR" sz="2300" dirty="0" smtClean="0"/>
              <a:t> ilişkisel veri tabanlarından farklı olduğunu ve doküman tabanlı olduğundan bahsetmiştik.</a:t>
            </a:r>
          </a:p>
          <a:p>
            <a:r>
              <a:rPr lang="tr-TR" sz="2300" dirty="0" smtClean="0"/>
              <a:t>Doküman tabanlı olması büyük bir esneklik ve özgürlük sağlar.</a:t>
            </a:r>
          </a:p>
          <a:p>
            <a:r>
              <a:rPr lang="tr-TR" sz="2300" dirty="0" smtClean="0"/>
              <a:t>Ama bazen verimizi iyi bir şekilde tanımlamamız gerekir.</a:t>
            </a:r>
          </a:p>
          <a:p>
            <a:r>
              <a:rPr lang="tr-TR" sz="2300" dirty="0" smtClean="0"/>
              <a:t>Sürekli kullanacağımız bazı veriler olduğunda (Örnek: Listeleme ekranında listelenen mekana ait bilgiler) verinin tutarlı olması önemli hale gelir.</a:t>
            </a:r>
          </a:p>
          <a:p>
            <a:r>
              <a:rPr lang="tr-TR" sz="2300" dirty="0" smtClean="0"/>
              <a:t>Tutarlılığı veriyi modelleyerek sağlayabiliriz.</a:t>
            </a:r>
          </a:p>
          <a:p>
            <a:r>
              <a:rPr lang="tr-TR" sz="2300" dirty="0" smtClean="0"/>
              <a:t>Önceki derslerimizde veri ilk olarak </a:t>
            </a:r>
            <a:r>
              <a:rPr lang="tr-TR" sz="2300" dirty="0" err="1" smtClean="0"/>
              <a:t>arayüzdeydi</a:t>
            </a:r>
            <a:r>
              <a:rPr lang="tr-TR" sz="2300" dirty="0" smtClean="0"/>
              <a:t>. Daha sonra </a:t>
            </a:r>
            <a:r>
              <a:rPr lang="tr-TR" sz="2300" dirty="0" err="1" smtClean="0"/>
              <a:t>MVC’ye</a:t>
            </a:r>
            <a:r>
              <a:rPr lang="tr-TR" sz="2300" dirty="0" smtClean="0"/>
              <a:t> uydurabilmek için veriyi Controller dediğimiz yapıya taşıdık. </a:t>
            </a:r>
          </a:p>
        </p:txBody>
      </p:sp>
      <p:sp>
        <p:nvSpPr>
          <p:cNvPr id="4" name="Shape 270"/>
          <p:cNvSpPr/>
          <p:nvPr/>
        </p:nvSpPr>
        <p:spPr>
          <a:xfrm>
            <a:off x="300377" y="685800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1972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smtClean="0"/>
              <a:t>Veriyi Neden Modelliyoruz?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MVC’yi</a:t>
            </a:r>
            <a:r>
              <a:rPr lang="tr-TR" dirty="0" smtClean="0"/>
              <a:t> tam anlamıyla uygulayabilmemiz için verinin Model katmanına kaydırılması gerekmektedir.</a:t>
            </a:r>
          </a:p>
          <a:p>
            <a:r>
              <a:rPr lang="tr-TR" dirty="0" smtClean="0"/>
              <a:t>Bu aşamada yapacağımız iş veriyi </a:t>
            </a:r>
            <a:r>
              <a:rPr lang="tr-TR" dirty="0" err="1" smtClean="0"/>
              <a:t>Controller’dan</a:t>
            </a:r>
            <a:r>
              <a:rPr lang="tr-TR" dirty="0" smtClean="0"/>
              <a:t> alıp Model katmanına yerleştirmek.</a:t>
            </a:r>
          </a:p>
          <a:p>
            <a:r>
              <a:rPr lang="tr-TR" dirty="0" smtClean="0"/>
              <a:t>Veriyi adım adım Model’e kaydırmak veri yapısı gereksinimlerini pekiştirmemizi, daha iyi anlamamızı sağlayacak.</a:t>
            </a:r>
          </a:p>
          <a:p>
            <a:r>
              <a:rPr lang="tr-TR" dirty="0" smtClean="0"/>
              <a:t>Eğer ilk olarak Model’i tanımlamaya kalkarsanız  zamanınız “uygulama nasıl görünecek, nasıl çalışacak” düşüncesiyle geçecektir. </a:t>
            </a:r>
          </a:p>
          <a:p>
            <a:r>
              <a:rPr lang="tr-TR" dirty="0" err="1" smtClean="0"/>
              <a:t>Mongoose</a:t>
            </a:r>
            <a:r>
              <a:rPr lang="tr-TR" dirty="0" smtClean="0"/>
              <a:t> veri yapısı tanımlarken bizi büyük bir zahmetten kurtaracaktır.</a:t>
            </a:r>
          </a:p>
        </p:txBody>
      </p:sp>
      <p:sp>
        <p:nvSpPr>
          <p:cNvPr id="4" name="Shape 270"/>
          <p:cNvSpPr/>
          <p:nvPr/>
        </p:nvSpPr>
        <p:spPr>
          <a:xfrm>
            <a:off x="300377" y="685800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987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smtClean="0"/>
              <a:t>Veriyi Neden Modelliyoruz?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Mongoose</a:t>
            </a:r>
            <a:r>
              <a:rPr lang="tr-TR" dirty="0" smtClean="0"/>
              <a:t> </a:t>
            </a:r>
            <a:r>
              <a:rPr lang="tr-TR" dirty="0" err="1" smtClean="0"/>
              <a:t>NodeJS</a:t>
            </a:r>
            <a:r>
              <a:rPr lang="tr-TR" dirty="0" smtClean="0"/>
              <a:t> uygulamaları için </a:t>
            </a:r>
            <a:r>
              <a:rPr lang="tr-TR" dirty="0" err="1" smtClean="0"/>
              <a:t>MongoDB</a:t>
            </a:r>
            <a:r>
              <a:rPr lang="tr-TR" dirty="0" smtClean="0"/>
              <a:t> Object-</a:t>
            </a:r>
            <a:r>
              <a:rPr lang="tr-TR" dirty="0" err="1" smtClean="0"/>
              <a:t>Document</a:t>
            </a:r>
            <a:r>
              <a:rPr lang="tr-TR" dirty="0" smtClean="0"/>
              <a:t> Modeler (</a:t>
            </a:r>
            <a:r>
              <a:rPr lang="tr-TR" dirty="0" err="1" smtClean="0"/>
              <a:t>MongoDB</a:t>
            </a:r>
            <a:r>
              <a:rPr lang="tr-TR" dirty="0" smtClean="0"/>
              <a:t> Nesne-Doküman Modelcisi) olarak geliştirilmiştir.</a:t>
            </a:r>
          </a:p>
          <a:p>
            <a:r>
              <a:rPr lang="tr-TR" dirty="0" smtClean="0"/>
              <a:t>Veri modelinizi doğrudan uygulama içinden yönetebilirsiniz.</a:t>
            </a:r>
          </a:p>
          <a:p>
            <a:r>
              <a:rPr lang="tr-TR" dirty="0" err="1" smtClean="0"/>
              <a:t>MongoDB</a:t>
            </a:r>
            <a:r>
              <a:rPr lang="tr-TR" dirty="0" smtClean="0"/>
              <a:t> ile ilgili bilmeniz gereken bazı bilgiler:</a:t>
            </a:r>
          </a:p>
          <a:p>
            <a:pPr lvl="1"/>
            <a:r>
              <a:rPr lang="tr-TR" dirty="0" smtClean="0"/>
              <a:t>Veri tabanında yer alan her bir kayıta doküman (</a:t>
            </a:r>
            <a:r>
              <a:rPr lang="tr-TR" dirty="0" err="1" smtClean="0"/>
              <a:t>document</a:t>
            </a:r>
            <a:r>
              <a:rPr lang="tr-TR" dirty="0" smtClean="0"/>
              <a:t>) denir.</a:t>
            </a:r>
          </a:p>
          <a:p>
            <a:pPr lvl="1"/>
            <a:r>
              <a:rPr lang="tr-TR" dirty="0" smtClean="0"/>
              <a:t>Birden fazla dokümanın oluşturduğu yapıya koleksiyon (</a:t>
            </a:r>
            <a:r>
              <a:rPr lang="tr-TR" dirty="0" err="1" smtClean="0"/>
              <a:t>collection</a:t>
            </a:r>
            <a:r>
              <a:rPr lang="tr-TR" dirty="0" smtClean="0"/>
              <a:t>) denir. İlişkisel veri tabanındaki tablolar gibi.</a:t>
            </a:r>
          </a:p>
          <a:p>
            <a:pPr lvl="1"/>
            <a:r>
              <a:rPr lang="tr-TR" dirty="0" smtClean="0"/>
              <a:t>Dokümanın tanımına şema (</a:t>
            </a:r>
            <a:r>
              <a:rPr lang="tr-TR" dirty="0" err="1" smtClean="0"/>
              <a:t>schema</a:t>
            </a:r>
            <a:r>
              <a:rPr lang="tr-TR" dirty="0" smtClean="0"/>
              <a:t>) denir.</a:t>
            </a:r>
          </a:p>
          <a:p>
            <a:pPr lvl="1"/>
            <a:r>
              <a:rPr lang="tr-TR" dirty="0" smtClean="0"/>
              <a:t>Şemada tanımlı her bir varlığa (</a:t>
            </a:r>
            <a:r>
              <a:rPr lang="tr-TR" dirty="0" err="1" smtClean="0"/>
              <a:t>entity</a:t>
            </a:r>
            <a:r>
              <a:rPr lang="tr-TR" dirty="0" smtClean="0"/>
              <a:t>) yol (</a:t>
            </a:r>
            <a:r>
              <a:rPr lang="tr-TR" dirty="0" err="1" smtClean="0"/>
              <a:t>path</a:t>
            </a:r>
            <a:r>
              <a:rPr lang="tr-TR" dirty="0" smtClean="0"/>
              <a:t>) denir.</a:t>
            </a:r>
          </a:p>
          <a:p>
            <a:pPr lvl="1"/>
            <a:r>
              <a:rPr lang="tr-TR" dirty="0" smtClean="0"/>
              <a:t>Şemanın derlenmiş haline ise model denir.</a:t>
            </a:r>
          </a:p>
          <a:p>
            <a:pPr lvl="1"/>
            <a:r>
              <a:rPr lang="tr-TR" dirty="0" err="1" smtClean="0"/>
              <a:t>Mongoose</a:t>
            </a:r>
            <a:r>
              <a:rPr lang="tr-TR" dirty="0" smtClean="0"/>
              <a:t> ile tüm etkileşim modeller aracılığı ile olur.</a:t>
            </a:r>
          </a:p>
        </p:txBody>
      </p:sp>
      <p:sp>
        <p:nvSpPr>
          <p:cNvPr id="4" name="Shape 270"/>
          <p:cNvSpPr/>
          <p:nvPr/>
        </p:nvSpPr>
        <p:spPr>
          <a:xfrm>
            <a:off x="300377" y="685800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79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smtClean="0"/>
              <a:t>Veriyi Neden Modelliyoruz?</a:t>
            </a:r>
            <a:endParaRPr lang="tr-TR" dirty="0"/>
          </a:p>
        </p:txBody>
      </p:sp>
      <p:sp>
        <p:nvSpPr>
          <p:cNvPr id="4" name="Shape 270"/>
          <p:cNvSpPr/>
          <p:nvPr/>
        </p:nvSpPr>
        <p:spPr>
          <a:xfrm>
            <a:off x="300377" y="685800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69" y="1447800"/>
            <a:ext cx="852102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6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smtClean="0"/>
              <a:t>Veriyi Neden Modelliyoruz?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Örnek </a:t>
            </a:r>
            <a:r>
              <a:rPr lang="tr-TR" dirty="0" err="1" smtClean="0"/>
              <a:t>MongoDB</a:t>
            </a:r>
            <a:r>
              <a:rPr lang="tr-TR" dirty="0" smtClean="0"/>
              <a:t> dokümanı: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r>
              <a:rPr lang="tr-TR" dirty="0" smtClean="0"/>
              <a:t>Dokümana ait örnek şema: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r>
              <a:rPr lang="tr-TR" dirty="0" smtClean="0"/>
              <a:t>Dikkat ederseniz şema ile doküman arasında büyük bir benzerlik var. </a:t>
            </a:r>
          </a:p>
          <a:p>
            <a:r>
              <a:rPr lang="tr-TR" dirty="0" smtClean="0"/>
              <a:t>Şemada hangi alanların yer alacağı ve tiplerinin ne olacağı bilgisi mevcut.</a:t>
            </a:r>
          </a:p>
          <a:p>
            <a:endParaRPr lang="tr-TR" dirty="0" smtClean="0"/>
          </a:p>
        </p:txBody>
      </p:sp>
      <p:sp>
        <p:nvSpPr>
          <p:cNvPr id="4" name="Shape 270"/>
          <p:cNvSpPr/>
          <p:nvPr/>
        </p:nvSpPr>
        <p:spPr>
          <a:xfrm>
            <a:off x="300377" y="685800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4" y="1905000"/>
            <a:ext cx="4229100" cy="115570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7" y="3701081"/>
            <a:ext cx="1943100" cy="863600"/>
          </a:xfrm>
          <a:prstGeom prst="rect">
            <a:avLst/>
          </a:prstGeom>
        </p:spPr>
      </p:pic>
      <p:sp>
        <p:nvSpPr>
          <p:cNvPr id="7" name="Bulut 6"/>
          <p:cNvSpPr/>
          <p:nvPr/>
        </p:nvSpPr>
        <p:spPr bwMode="auto">
          <a:xfrm>
            <a:off x="4661116" y="1654659"/>
            <a:ext cx="4254284" cy="2910022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rPr>
              <a:t>Dikkat ederseniz _</a:t>
            </a:r>
            <a:r>
              <a:rPr kumimoji="0" lang="tr-TR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rPr>
              <a:t>id</a:t>
            </a:r>
            <a:r>
              <a:rPr kumimoji="0" lang="tr-TR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rPr>
              <a:t> alanını şemada tanımlamadık. _</a:t>
            </a:r>
            <a:r>
              <a:rPr kumimoji="0" lang="tr-TR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rPr>
              <a:t>id</a:t>
            </a:r>
            <a:r>
              <a:rPr kumimoji="0" lang="tr-TR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rPr>
              <a:t> </a:t>
            </a:r>
            <a:r>
              <a:rPr kumimoji="0" lang="tr-TR" sz="18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rPr>
              <a:t>yi</a:t>
            </a:r>
            <a:r>
              <a:rPr kumimoji="0" lang="tr-TR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rPr>
              <a:t> </a:t>
            </a:r>
            <a:r>
              <a:rPr kumimoji="0" lang="tr-TR" sz="18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rPr>
              <a:t>MongoDB</a:t>
            </a:r>
            <a:r>
              <a:rPr kumimoji="0" lang="tr-TR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rPr>
              <a:t> otomatik olarak atar. </a:t>
            </a:r>
            <a:r>
              <a:rPr kumimoji="0" lang="tr-TR" sz="18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rPr>
              <a:t>Primary</a:t>
            </a:r>
            <a:r>
              <a:rPr kumimoji="0" lang="tr-TR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rPr>
              <a:t> </a:t>
            </a:r>
            <a:r>
              <a:rPr kumimoji="0" lang="tr-TR" sz="18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rPr>
              <a:t>Key</a:t>
            </a:r>
            <a:r>
              <a:rPr kumimoji="0" lang="tr-TR" sz="18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rPr>
              <a:t> olarak düşünebilirsiniz</a:t>
            </a:r>
            <a:endParaRPr kumimoji="0" lang="tr-T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90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smtClean="0"/>
              <a:t>Veriyi Neden Modelliyoruz?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Şemada tanımlanabilecek geçerli türler şunlardır:</a:t>
            </a:r>
          </a:p>
          <a:p>
            <a:pPr lvl="1"/>
            <a:r>
              <a:rPr lang="tr-TR" b="1" dirty="0" err="1" smtClean="0"/>
              <a:t>String</a:t>
            </a:r>
            <a:r>
              <a:rPr lang="tr-TR" b="1" dirty="0" smtClean="0"/>
              <a:t>: </a:t>
            </a:r>
            <a:r>
              <a:rPr lang="tr-TR" dirty="0" err="1" smtClean="0"/>
              <a:t>Metinsel</a:t>
            </a:r>
            <a:r>
              <a:rPr lang="tr-TR" dirty="0" smtClean="0"/>
              <a:t> ifade tanımlar. UTF-8 kodludur.</a:t>
            </a:r>
          </a:p>
          <a:p>
            <a:pPr lvl="1"/>
            <a:r>
              <a:rPr lang="tr-TR" b="1" dirty="0" err="1" smtClean="0"/>
              <a:t>Number</a:t>
            </a:r>
            <a:r>
              <a:rPr lang="tr-TR" b="1" dirty="0" smtClean="0"/>
              <a:t>: </a:t>
            </a:r>
            <a:r>
              <a:rPr lang="tr-TR" dirty="0" smtClean="0"/>
              <a:t>Sayı tanımlar. </a:t>
            </a:r>
            <a:r>
              <a:rPr lang="tr-TR" dirty="0" err="1" smtClean="0"/>
              <a:t>long</a:t>
            </a:r>
            <a:r>
              <a:rPr lang="tr-TR" dirty="0" smtClean="0"/>
              <a:t> ve </a:t>
            </a:r>
            <a:r>
              <a:rPr lang="tr-TR" dirty="0" err="1" smtClean="0"/>
              <a:t>double</a:t>
            </a:r>
            <a:r>
              <a:rPr lang="tr-TR" dirty="0" smtClean="0"/>
              <a:t> değerleri desteklemez. Ama eklenti ile destekleyebilmektedir. Çoğu işlemler için yeterlidir.</a:t>
            </a:r>
            <a:endParaRPr lang="tr-TR" dirty="0"/>
          </a:p>
          <a:p>
            <a:pPr lvl="1"/>
            <a:r>
              <a:rPr lang="tr-TR" b="1" dirty="0" err="1" smtClean="0"/>
              <a:t>Date</a:t>
            </a:r>
            <a:r>
              <a:rPr lang="tr-TR" b="1" dirty="0" smtClean="0"/>
              <a:t>: </a:t>
            </a:r>
            <a:r>
              <a:rPr lang="tr-TR" dirty="0" smtClean="0"/>
              <a:t>Tarih tanımlar. </a:t>
            </a:r>
            <a:r>
              <a:rPr lang="tr-TR" dirty="0" err="1" smtClean="0"/>
              <a:t>MongoDB’den</a:t>
            </a:r>
            <a:r>
              <a:rPr lang="tr-TR" dirty="0" smtClean="0"/>
              <a:t> </a:t>
            </a:r>
            <a:r>
              <a:rPr lang="tr-TR" dirty="0" err="1" smtClean="0"/>
              <a:t>ISODate</a:t>
            </a:r>
            <a:r>
              <a:rPr lang="tr-TR" dirty="0" smtClean="0"/>
              <a:t> nesnesi olarak gelir.</a:t>
            </a:r>
          </a:p>
          <a:p>
            <a:pPr lvl="1"/>
            <a:r>
              <a:rPr lang="tr-TR" b="1" dirty="0" err="1" smtClean="0"/>
              <a:t>Boolean</a:t>
            </a:r>
            <a:r>
              <a:rPr lang="tr-TR" b="1" dirty="0" smtClean="0"/>
              <a:t>: </a:t>
            </a:r>
            <a:r>
              <a:rPr lang="tr-TR" dirty="0" smtClean="0"/>
              <a:t>True ya da </a:t>
            </a:r>
            <a:r>
              <a:rPr lang="tr-TR" dirty="0" err="1" smtClean="0"/>
              <a:t>False</a:t>
            </a:r>
            <a:endParaRPr lang="tr-TR" dirty="0" smtClean="0"/>
          </a:p>
          <a:p>
            <a:pPr lvl="1"/>
            <a:r>
              <a:rPr lang="tr-TR" b="1" dirty="0" err="1" smtClean="0"/>
              <a:t>Buffer</a:t>
            </a:r>
            <a:r>
              <a:rPr lang="tr-TR" b="1" dirty="0" smtClean="0"/>
              <a:t>: </a:t>
            </a:r>
            <a:r>
              <a:rPr lang="tr-TR" dirty="0" smtClean="0"/>
              <a:t>Resim gibi </a:t>
            </a:r>
            <a:r>
              <a:rPr lang="tr-TR" dirty="0" err="1" smtClean="0"/>
              <a:t>binary</a:t>
            </a:r>
            <a:r>
              <a:rPr lang="tr-TR" dirty="0" smtClean="0"/>
              <a:t> bilgi tanımlar.</a:t>
            </a:r>
          </a:p>
          <a:p>
            <a:pPr lvl="1"/>
            <a:r>
              <a:rPr lang="tr-TR" b="1" dirty="0" smtClean="0"/>
              <a:t>Mixed: </a:t>
            </a:r>
            <a:r>
              <a:rPr lang="tr-TR" dirty="0" smtClean="0"/>
              <a:t>Herhangi bir veri tipi tanımlar.</a:t>
            </a:r>
          </a:p>
          <a:p>
            <a:pPr lvl="1"/>
            <a:r>
              <a:rPr lang="tr-TR" b="1" dirty="0" err="1" smtClean="0"/>
              <a:t>Array</a:t>
            </a:r>
            <a:r>
              <a:rPr lang="tr-TR" b="1" dirty="0" smtClean="0"/>
              <a:t>: </a:t>
            </a:r>
            <a:r>
              <a:rPr lang="tr-TR" dirty="0" smtClean="0"/>
              <a:t>Aynı türden veri dizisi ya da iç içe alt dokümanlardan oluşan dizi tanımlar.</a:t>
            </a:r>
          </a:p>
          <a:p>
            <a:pPr lvl="1"/>
            <a:r>
              <a:rPr lang="tr-TR" b="1" dirty="0" err="1" smtClean="0"/>
              <a:t>ObjectId</a:t>
            </a:r>
            <a:r>
              <a:rPr lang="tr-TR" b="1" dirty="0" smtClean="0"/>
              <a:t>: </a:t>
            </a:r>
            <a:r>
              <a:rPr lang="tr-TR" dirty="0" smtClean="0"/>
              <a:t>_</a:t>
            </a:r>
            <a:r>
              <a:rPr lang="tr-TR" dirty="0" err="1" smtClean="0"/>
              <a:t>id</a:t>
            </a:r>
            <a:r>
              <a:rPr lang="tr-TR" dirty="0" smtClean="0"/>
              <a:t> dışında benzersiz bir ID tanımlamak için kullanılır.</a:t>
            </a:r>
          </a:p>
        </p:txBody>
      </p:sp>
      <p:sp>
        <p:nvSpPr>
          <p:cNvPr id="4" name="Shape 270"/>
          <p:cNvSpPr/>
          <p:nvPr/>
        </p:nvSpPr>
        <p:spPr>
          <a:xfrm>
            <a:off x="300377" y="685800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706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Mongoose</a:t>
            </a:r>
            <a:r>
              <a:rPr lang="tr-TR" dirty="0" smtClean="0"/>
              <a:t> Şeması Tanımlama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Mongoose</a:t>
            </a:r>
            <a:r>
              <a:rPr lang="tr-TR" dirty="0" smtClean="0"/>
              <a:t> şeması uygulama içinde tanımlanan bir </a:t>
            </a:r>
            <a:r>
              <a:rPr lang="tr-TR" dirty="0" err="1" smtClean="0"/>
              <a:t>Javascript</a:t>
            </a:r>
            <a:r>
              <a:rPr lang="tr-TR" dirty="0" smtClean="0"/>
              <a:t> nesnesidir.</a:t>
            </a:r>
          </a:p>
          <a:p>
            <a:r>
              <a:rPr lang="tr-TR" dirty="0" smtClean="0"/>
              <a:t>Şemaları model klasöründe </a:t>
            </a:r>
            <a:r>
              <a:rPr lang="tr-TR" dirty="0" err="1" smtClean="0"/>
              <a:t>db.js</a:t>
            </a:r>
            <a:r>
              <a:rPr lang="tr-TR" dirty="0" smtClean="0"/>
              <a:t> dosyasının olduğu yerde tanımlayacağız.</a:t>
            </a:r>
          </a:p>
          <a:p>
            <a:r>
              <a:rPr lang="tr-TR" dirty="0" smtClean="0"/>
              <a:t>“</a:t>
            </a:r>
            <a:r>
              <a:rPr lang="tr-TR" dirty="0" err="1" smtClean="0"/>
              <a:t>app_server</a:t>
            </a:r>
            <a:r>
              <a:rPr lang="tr-TR" dirty="0" smtClean="0"/>
              <a:t>/</a:t>
            </a:r>
            <a:r>
              <a:rPr lang="tr-TR" dirty="0" err="1" smtClean="0"/>
              <a:t>models</a:t>
            </a:r>
            <a:r>
              <a:rPr lang="tr-TR" dirty="0" smtClean="0"/>
              <a:t>” klasörü içinde “</a:t>
            </a:r>
            <a:r>
              <a:rPr lang="tr-TR" dirty="0" err="1" smtClean="0"/>
              <a:t>mekansema.js</a:t>
            </a:r>
            <a:r>
              <a:rPr lang="tr-TR" dirty="0" smtClean="0"/>
              <a:t>” isminde boş bir dosya tanımlayın. </a:t>
            </a:r>
          </a:p>
          <a:p>
            <a:r>
              <a:rPr lang="tr-TR" dirty="0" err="1" smtClean="0"/>
              <a:t>mekansema.js</a:t>
            </a:r>
            <a:r>
              <a:rPr lang="tr-TR" dirty="0" smtClean="0"/>
              <a:t> dosyasının içine aşağıdaki kodu yazarak </a:t>
            </a:r>
            <a:r>
              <a:rPr lang="tr-TR" dirty="0" err="1" smtClean="0"/>
              <a:t>Mongoose’u</a:t>
            </a:r>
            <a:r>
              <a:rPr lang="tr-TR" dirty="0" smtClean="0"/>
              <a:t> kullanacağımızı belirteceğiz.</a:t>
            </a:r>
          </a:p>
          <a:p>
            <a:pPr lvl="1"/>
            <a:r>
              <a:rPr lang="tr-TR" b="1" dirty="0" smtClean="0"/>
              <a:t>var </a:t>
            </a:r>
            <a:r>
              <a:rPr lang="tr-TR" b="1" dirty="0" err="1"/>
              <a:t>mongoose</a:t>
            </a:r>
            <a:r>
              <a:rPr lang="tr-TR" b="1" dirty="0"/>
              <a:t> = </a:t>
            </a:r>
            <a:r>
              <a:rPr lang="tr-TR" b="1" dirty="0" err="1"/>
              <a:t>require</a:t>
            </a:r>
            <a:r>
              <a:rPr lang="tr-TR" b="1" dirty="0"/>
              <a:t>( '</a:t>
            </a:r>
            <a:r>
              <a:rPr lang="tr-TR" b="1" dirty="0" err="1"/>
              <a:t>mongoose</a:t>
            </a:r>
            <a:r>
              <a:rPr lang="tr-TR" b="1" dirty="0"/>
              <a:t>' ); </a:t>
            </a:r>
            <a:endParaRPr lang="tr-TR" dirty="0" smtClean="0"/>
          </a:p>
          <a:p>
            <a:r>
              <a:rPr lang="tr-TR" dirty="0" err="1" smtClean="0"/>
              <a:t>mekanlar.js’yi</a:t>
            </a:r>
            <a:r>
              <a:rPr lang="tr-TR" dirty="0" smtClean="0"/>
              <a:t> </a:t>
            </a:r>
            <a:r>
              <a:rPr lang="tr-TR" dirty="0" err="1" smtClean="0"/>
              <a:t>db.js</a:t>
            </a:r>
            <a:r>
              <a:rPr lang="tr-TR" dirty="0" smtClean="0"/>
              <a:t> dosyası içinde tanıtarak, aşağıdaki komutla bu dosyayı kullanacağımızı söyleyeceğiz.</a:t>
            </a:r>
            <a:r>
              <a:rPr lang="tr-TR" b="1" dirty="0" smtClean="0"/>
              <a:t> </a:t>
            </a:r>
            <a:r>
              <a:rPr lang="tr-TR" b="1" dirty="0" err="1" smtClean="0"/>
              <a:t>db.js</a:t>
            </a:r>
            <a:r>
              <a:rPr lang="tr-TR" b="1" dirty="0" smtClean="0"/>
              <a:t> </a:t>
            </a:r>
            <a:r>
              <a:rPr lang="tr-TR" dirty="0" smtClean="0"/>
              <a:t>dosyasını açarak son satıra yazılacak kod:</a:t>
            </a:r>
          </a:p>
          <a:p>
            <a:pPr lvl="1"/>
            <a:r>
              <a:rPr lang="tr-TR" b="1" dirty="0" err="1" smtClean="0"/>
              <a:t>require</a:t>
            </a:r>
            <a:r>
              <a:rPr lang="tr-TR" b="1" dirty="0" smtClean="0"/>
              <a:t>('./</a:t>
            </a:r>
            <a:r>
              <a:rPr lang="tr-TR" b="1" dirty="0" err="1" smtClean="0"/>
              <a:t>mekansema</a:t>
            </a:r>
            <a:r>
              <a:rPr lang="tr-TR" b="1" dirty="0" smtClean="0"/>
              <a:t>'); </a:t>
            </a:r>
            <a:endParaRPr lang="tr-TR" b="1" dirty="0"/>
          </a:p>
          <a:p>
            <a:pPr lvl="1"/>
            <a:endParaRPr lang="tr-TR" dirty="0" smtClean="0"/>
          </a:p>
        </p:txBody>
      </p:sp>
      <p:sp>
        <p:nvSpPr>
          <p:cNvPr id="6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662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Mongoose</a:t>
            </a:r>
            <a:r>
              <a:rPr lang="tr-TR" dirty="0" smtClean="0"/>
              <a:t> Şeması Tanımlama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200" dirty="0" err="1" smtClean="0"/>
              <a:t>Mongoose</a:t>
            </a:r>
            <a:r>
              <a:rPr lang="tr-TR" sz="2200" dirty="0" smtClean="0"/>
              <a:t> yeni şema tanımlamak için bir yapıcı metot sağlar.</a:t>
            </a:r>
          </a:p>
          <a:p>
            <a:r>
              <a:rPr lang="tr-TR" sz="2200" dirty="0" smtClean="0"/>
              <a:t>Daha sonra kullanabilmek için de bir değişkene atayabilirsiniz.</a:t>
            </a:r>
          </a:p>
          <a:p>
            <a:r>
              <a:rPr lang="tr-TR" sz="2200" dirty="0" smtClean="0"/>
              <a:t>Aşağıdaki kodu </a:t>
            </a:r>
            <a:r>
              <a:rPr lang="tr-TR" sz="2200" dirty="0" err="1" smtClean="0"/>
              <a:t>mekansema.js</a:t>
            </a:r>
            <a:r>
              <a:rPr lang="tr-TR" sz="2200" dirty="0" smtClean="0"/>
              <a:t> dosyasına ekleyerek mekan nesnesi için kullanacağımız şemayı oluşturun.</a:t>
            </a:r>
          </a:p>
          <a:p>
            <a:pPr lvl="1"/>
            <a:r>
              <a:rPr lang="tr-TR" sz="1800" b="1" dirty="0"/>
              <a:t>var </a:t>
            </a:r>
            <a:r>
              <a:rPr lang="tr-TR" sz="1800" b="1" dirty="0" err="1" smtClean="0"/>
              <a:t>mekanSema</a:t>
            </a:r>
            <a:r>
              <a:rPr lang="tr-TR" sz="1800" b="1" dirty="0" smtClean="0"/>
              <a:t> </a:t>
            </a:r>
            <a:r>
              <a:rPr lang="tr-TR" sz="1800" b="1" dirty="0"/>
              <a:t>= </a:t>
            </a:r>
            <a:r>
              <a:rPr lang="tr-TR" sz="1800" b="1" dirty="0" err="1"/>
              <a:t>new</a:t>
            </a:r>
            <a:r>
              <a:rPr lang="tr-TR" sz="1800" b="1" dirty="0"/>
              <a:t> </a:t>
            </a:r>
            <a:r>
              <a:rPr lang="tr-TR" sz="1800" b="1" dirty="0" err="1"/>
              <a:t>mongoose.Schema</a:t>
            </a:r>
            <a:r>
              <a:rPr lang="tr-TR" sz="1800" b="1" dirty="0"/>
              <a:t>({ }); </a:t>
            </a:r>
            <a:endParaRPr lang="tr-TR" sz="1800" b="1" dirty="0" smtClean="0"/>
          </a:p>
          <a:p>
            <a:pPr lvl="1"/>
            <a:r>
              <a:rPr lang="tr-TR" sz="1800" dirty="0" smtClean="0"/>
              <a:t>Şemamızı parantez içindeki </a:t>
            </a:r>
            <a:r>
              <a:rPr lang="tr-TR" sz="1800" b="1" dirty="0" smtClean="0"/>
              <a:t>{} </a:t>
            </a:r>
            <a:r>
              <a:rPr lang="tr-TR" sz="1800" dirty="0" smtClean="0"/>
              <a:t>süslü parantez içinde tanımlayacağız.</a:t>
            </a:r>
          </a:p>
          <a:p>
            <a:r>
              <a:rPr lang="tr-TR" sz="2200" dirty="0" smtClean="0"/>
              <a:t>Şimdi bir </a:t>
            </a:r>
            <a:r>
              <a:rPr lang="tr-TR" sz="2200" dirty="0" err="1" smtClean="0"/>
              <a:t>flashback</a:t>
            </a:r>
            <a:r>
              <a:rPr lang="tr-TR" sz="2200" dirty="0" smtClean="0"/>
              <a:t> yapıp “</a:t>
            </a:r>
            <a:r>
              <a:rPr lang="tr-TR" sz="2200" dirty="0" err="1" smtClean="0"/>
              <a:t>app_server</a:t>
            </a:r>
            <a:r>
              <a:rPr lang="tr-TR" sz="2200" dirty="0" smtClean="0"/>
              <a:t>/</a:t>
            </a:r>
            <a:r>
              <a:rPr lang="tr-TR" sz="2200" dirty="0" err="1" smtClean="0"/>
              <a:t>controllers</a:t>
            </a:r>
            <a:r>
              <a:rPr lang="tr-TR" sz="2200" dirty="0" smtClean="0"/>
              <a:t>” klasöründeki </a:t>
            </a:r>
            <a:r>
              <a:rPr lang="tr-TR" sz="2200" dirty="0" err="1" smtClean="0"/>
              <a:t>mekanlar.js</a:t>
            </a:r>
            <a:r>
              <a:rPr lang="tr-TR" sz="2200" dirty="0" smtClean="0"/>
              <a:t> </a:t>
            </a:r>
            <a:r>
              <a:rPr lang="tr-TR" sz="2200" dirty="0" err="1" smtClean="0"/>
              <a:t>controller</a:t>
            </a:r>
            <a:r>
              <a:rPr lang="tr-TR" sz="2200" dirty="0"/>
              <a:t> dosyasına gidip </a:t>
            </a:r>
            <a:r>
              <a:rPr lang="tr-TR" sz="2200" b="1" dirty="0" err="1" smtClean="0"/>
              <a:t>anaSayfa</a:t>
            </a:r>
            <a:r>
              <a:rPr lang="tr-TR" sz="2200" dirty="0" smtClean="0"/>
              <a:t> </a:t>
            </a:r>
            <a:r>
              <a:rPr lang="tr-TR" sz="2200" dirty="0" err="1" smtClean="0"/>
              <a:t>controller’ına</a:t>
            </a:r>
            <a:r>
              <a:rPr lang="tr-TR" sz="2200" dirty="0" smtClean="0"/>
              <a:t> göz atalım ve tanımladığımız veriye bakalım.</a:t>
            </a:r>
          </a:p>
          <a:p>
            <a:pPr lvl="1"/>
            <a:endParaRPr lang="tr-TR" b="1" dirty="0"/>
          </a:p>
          <a:p>
            <a:pPr lvl="1"/>
            <a:endParaRPr lang="tr-TR" dirty="0" smtClean="0"/>
          </a:p>
        </p:txBody>
      </p:sp>
      <p:sp>
        <p:nvSpPr>
          <p:cNvPr id="6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58" y="4800600"/>
            <a:ext cx="5192514" cy="152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7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Mongoose</a:t>
            </a:r>
            <a:r>
              <a:rPr lang="tr-TR" dirty="0" smtClean="0"/>
              <a:t> Şeması Tanımlama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</a:t>
            </a:r>
            <a:r>
              <a:rPr lang="tr-TR" dirty="0" smtClean="0"/>
              <a:t>d, adres </a:t>
            </a:r>
            <a:r>
              <a:rPr lang="tr-TR" dirty="0" err="1" smtClean="0"/>
              <a:t>String</a:t>
            </a:r>
            <a:r>
              <a:rPr lang="tr-TR" dirty="0" smtClean="0"/>
              <a:t>, puan Sayı, imkanlar </a:t>
            </a:r>
            <a:r>
              <a:rPr lang="tr-TR" dirty="0" err="1" smtClean="0"/>
              <a:t>String</a:t>
            </a:r>
            <a:r>
              <a:rPr lang="tr-TR" dirty="0" smtClean="0"/>
              <a:t> Dizisi, mesafe </a:t>
            </a:r>
            <a:r>
              <a:rPr lang="tr-TR" dirty="0" err="1" smtClean="0"/>
              <a:t>String</a:t>
            </a:r>
            <a:r>
              <a:rPr lang="tr-TR" dirty="0" smtClean="0"/>
              <a:t> olarak tanımlanmış. Mesafeye daha sonra değineceğiz. Çünkü hesaplanması gerekecek.</a:t>
            </a:r>
          </a:p>
          <a:p>
            <a:r>
              <a:rPr lang="tr-TR" dirty="0" smtClean="0"/>
              <a:t>Bu bilgileri içeren şema şu şekilde tanımlanacak: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r>
              <a:rPr lang="tr-TR" dirty="0"/>
              <a:t>i</a:t>
            </a:r>
            <a:r>
              <a:rPr lang="tr-TR" dirty="0" smtClean="0"/>
              <a:t>mkanlar dizisi için dizi tanımının nasıl yapıldığına dikkat edin. Köşeli parantez içinde tipini belirttik.</a:t>
            </a:r>
          </a:p>
          <a:p>
            <a:r>
              <a:rPr lang="tr-TR" dirty="0" smtClean="0"/>
              <a:t>Bazen şema oluşturulurken ilk değer atamak faydalı olabilir. Mesela puanın sıfırdan başlamasını sağlayabiliriz.</a:t>
            </a:r>
          </a:p>
          <a:p>
            <a:pPr lvl="1"/>
            <a:r>
              <a:rPr lang="tr-TR" dirty="0" smtClean="0"/>
              <a:t>puan: </a:t>
            </a:r>
            <a:r>
              <a:rPr lang="tr-TR" dirty="0"/>
              <a:t>{</a:t>
            </a:r>
            <a:r>
              <a:rPr lang="tr-TR" dirty="0" err="1"/>
              <a:t>type</a:t>
            </a:r>
            <a:r>
              <a:rPr lang="tr-TR" dirty="0"/>
              <a:t>: </a:t>
            </a:r>
            <a:r>
              <a:rPr lang="tr-TR" dirty="0" err="1"/>
              <a:t>Number</a:t>
            </a:r>
            <a:r>
              <a:rPr lang="tr-TR" dirty="0"/>
              <a:t>, </a:t>
            </a:r>
            <a:r>
              <a:rPr lang="tr-TR" dirty="0" err="1" smtClean="0"/>
              <a:t>default</a:t>
            </a:r>
            <a:r>
              <a:rPr lang="tr-TR" dirty="0" smtClean="0"/>
              <a:t>: </a:t>
            </a:r>
            <a:r>
              <a:rPr lang="tr-TR" dirty="0"/>
              <a:t>0}</a:t>
            </a:r>
            <a:br>
              <a:rPr lang="tr-TR" dirty="0"/>
            </a:br>
            <a:endParaRPr lang="tr-TR" dirty="0"/>
          </a:p>
          <a:p>
            <a:endParaRPr lang="tr-TR" dirty="0" smtClean="0"/>
          </a:p>
          <a:p>
            <a:pPr lvl="1"/>
            <a:endParaRPr lang="tr-TR" dirty="0" smtClean="0"/>
          </a:p>
          <a:p>
            <a:endParaRPr lang="tr-TR" dirty="0" smtClean="0"/>
          </a:p>
        </p:txBody>
      </p:sp>
      <p:sp>
        <p:nvSpPr>
          <p:cNvPr id="6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79" y="3048000"/>
            <a:ext cx="35052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9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67"/>
          <p:cNvSpPr/>
          <p:nvPr/>
        </p:nvSpPr>
        <p:spPr>
          <a:xfrm>
            <a:off x="2776061" y="1817496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sp>
        <p:nvSpPr>
          <p:cNvPr id="11" name="Shape 270"/>
          <p:cNvSpPr/>
          <p:nvPr/>
        </p:nvSpPr>
        <p:spPr>
          <a:xfrm>
            <a:off x="5827088" y="1792441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4" name="Shape 273"/>
          <p:cNvSpPr/>
          <p:nvPr/>
        </p:nvSpPr>
        <p:spPr>
          <a:xfrm>
            <a:off x="2759319" y="3163992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7" name="Shape 276"/>
          <p:cNvSpPr/>
          <p:nvPr/>
        </p:nvSpPr>
        <p:spPr>
          <a:xfrm>
            <a:off x="2746750" y="4529639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0" name="Shape 279"/>
          <p:cNvSpPr/>
          <p:nvPr/>
        </p:nvSpPr>
        <p:spPr>
          <a:xfrm>
            <a:off x="5821915" y="3183325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911203" y="2118284"/>
            <a:ext cx="1879997" cy="3026569"/>
            <a:chOff x="2924175" y="1682750"/>
            <a:chExt cx="2506663" cy="4035425"/>
          </a:xfrm>
        </p:grpSpPr>
        <p:sp>
          <p:nvSpPr>
            <p:cNvPr id="26" name="Freeform 90"/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91"/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92"/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93"/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95"/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96"/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Freeform 97"/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98"/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99"/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0"/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1"/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02"/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03"/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04"/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Rectangle 105"/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06"/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07"/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08"/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09"/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0"/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111"/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112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113"/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114"/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115"/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116"/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117"/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118"/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4" name="Freeform 306"/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5" name="Freeform 307"/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6" name="Freeform 313"/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7" name="Freeform 316"/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8" name="Freeform 317"/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9" name="Freeform 318"/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60" name="Freeform 319"/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61" name="Freeform 320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59711" y="1706742"/>
            <a:ext cx="2504339" cy="3426495"/>
            <a:chOff x="79615" y="1517997"/>
            <a:chExt cx="3339119" cy="4568657"/>
          </a:xfrm>
        </p:grpSpPr>
        <p:grpSp>
          <p:nvGrpSpPr>
            <p:cNvPr id="63" name="Group 62"/>
            <p:cNvGrpSpPr/>
            <p:nvPr/>
          </p:nvGrpSpPr>
          <p:grpSpPr>
            <a:xfrm>
              <a:off x="476203" y="1517997"/>
              <a:ext cx="2942531" cy="1301921"/>
              <a:chOff x="519444" y="1497990"/>
              <a:chExt cx="2942531" cy="1301921"/>
            </a:xfrm>
          </p:grpSpPr>
          <p:sp>
            <p:nvSpPr>
              <p:cNvPr id="70" name="Shape 208"/>
              <p:cNvSpPr/>
              <p:nvPr/>
            </p:nvSpPr>
            <p:spPr>
              <a:xfrm>
                <a:off x="519444" y="2338249"/>
                <a:ext cx="2930070" cy="461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/>
              <a:p>
                <a:pPr algn="r"/>
                <a:r>
                  <a:rPr lang="en-US" sz="900" dirty="0" err="1" smtClean="0">
                    <a:solidFill>
                      <a:srgbClr val="808080"/>
                    </a:solidFill>
                    <a:latin typeface="+mj-lt"/>
                  </a:rPr>
                  <a:t>Uygulamaya</a:t>
                </a:r>
                <a:r>
                  <a:rPr lang="en-US" sz="900" dirty="0" smtClean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 smtClean="0">
                    <a:solidFill>
                      <a:srgbClr val="808080"/>
                    </a:solidFill>
                    <a:latin typeface="+mj-lt"/>
                  </a:rPr>
                  <a:t>Mongoose’u</a:t>
                </a:r>
                <a:r>
                  <a:rPr lang="en-US" sz="900" dirty="0" smtClean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 smtClean="0">
                    <a:solidFill>
                      <a:srgbClr val="808080"/>
                    </a:solidFill>
                    <a:latin typeface="+mj-lt"/>
                  </a:rPr>
                  <a:t>Ekleme</a:t>
                </a:r>
                <a:r>
                  <a:rPr lang="en-US" sz="900" dirty="0" smtClean="0">
                    <a:solidFill>
                      <a:srgbClr val="808080"/>
                    </a:solidFill>
                    <a:latin typeface="+mj-lt"/>
                  </a:rPr>
                  <a:t>, Mongoose </a:t>
                </a:r>
                <a:r>
                  <a:rPr lang="en-US" sz="900" dirty="0" err="1" smtClean="0">
                    <a:solidFill>
                      <a:srgbClr val="808080"/>
                    </a:solidFill>
                    <a:latin typeface="+mj-lt"/>
                  </a:rPr>
                  <a:t>Bağlantısı</a:t>
                </a:r>
                <a:r>
                  <a:rPr lang="en-US" sz="900" dirty="0" smtClean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 smtClean="0">
                    <a:solidFill>
                      <a:srgbClr val="808080"/>
                    </a:solidFill>
                    <a:latin typeface="+mj-lt"/>
                  </a:rPr>
                  <a:t>Oluşturma</a:t>
                </a:r>
                <a:endParaRPr sz="900" dirty="0">
                  <a:solidFill>
                    <a:srgbClr val="808080"/>
                  </a:solidFill>
                  <a:latin typeface="+mj-lt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559131" y="1497990"/>
                <a:ext cx="2902844" cy="8617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34289" tIns="34289" rIns="34289" bIns="34289" numCol="1" anchor="b">
                <a:spAutoFit/>
              </a:bodyPr>
              <a:lstStyle>
                <a:defPPr>
                  <a:defRPr lang="fr-FR"/>
                </a:defPPr>
                <a:lvl1pPr algn="r">
                  <a:defRPr b="1">
                    <a:solidFill>
                      <a:srgbClr val="595959"/>
                    </a:solidFill>
                    <a:latin typeface="+mj-lt"/>
                  </a:defRPr>
                </a:lvl1pPr>
              </a:lstStyle>
              <a:p>
                <a:r>
                  <a:rPr lang="en-US" sz="1500" dirty="0"/>
                  <a:t>Express </a:t>
                </a:r>
                <a:r>
                  <a:rPr lang="en-US" sz="1500" dirty="0" err="1"/>
                  <a:t>Uygulamasını</a:t>
                </a:r>
                <a:endParaRPr lang="en-US" sz="1500" dirty="0"/>
              </a:p>
              <a:p>
                <a:r>
                  <a:rPr lang="en-US" sz="1500" dirty="0" err="1"/>
                  <a:t>MongoDB’ye</a:t>
                </a:r>
                <a:r>
                  <a:rPr lang="en-US" sz="1500" dirty="0"/>
                  <a:t> </a:t>
                </a:r>
                <a:r>
                  <a:rPr lang="en-US" sz="1500" dirty="0" err="1"/>
                  <a:t>Bağlama</a:t>
                </a:r>
                <a:endParaRPr lang="en-US" sz="1500" dirty="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201700" y="3293503"/>
              <a:ext cx="3212975" cy="1702031"/>
              <a:chOff x="244941" y="2046963"/>
              <a:chExt cx="3212975" cy="1702031"/>
            </a:xfrm>
          </p:grpSpPr>
          <p:sp>
            <p:nvSpPr>
              <p:cNvPr id="68" name="Shape 208"/>
              <p:cNvSpPr/>
              <p:nvPr/>
            </p:nvSpPr>
            <p:spPr>
              <a:xfrm>
                <a:off x="325917" y="2918000"/>
                <a:ext cx="3114834" cy="8309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/>
              <a:p>
                <a:pPr algn="r"/>
                <a:r>
                  <a:rPr lang="en-US" sz="900" dirty="0" err="1" smtClean="0">
                    <a:solidFill>
                      <a:srgbClr val="808080"/>
                    </a:solidFill>
                  </a:rPr>
                  <a:t>Şema</a:t>
                </a:r>
                <a:r>
                  <a:rPr lang="en-US" sz="900" dirty="0" smtClean="0">
                    <a:solidFill>
                      <a:srgbClr val="808080"/>
                    </a:solidFill>
                  </a:rPr>
                  <a:t> </a:t>
                </a:r>
                <a:r>
                  <a:rPr lang="en-US" sz="900" dirty="0" err="1" smtClean="0">
                    <a:solidFill>
                      <a:srgbClr val="808080"/>
                    </a:solidFill>
                  </a:rPr>
                  <a:t>Oluşturma</a:t>
                </a:r>
                <a:r>
                  <a:rPr lang="en-US" sz="900" dirty="0" smtClean="0">
                    <a:solidFill>
                      <a:srgbClr val="808080"/>
                    </a:solidFill>
                  </a:rPr>
                  <a:t>, </a:t>
                </a:r>
                <a:r>
                  <a:rPr lang="en-US" sz="900" dirty="0" err="1" smtClean="0">
                    <a:solidFill>
                      <a:srgbClr val="808080"/>
                    </a:solidFill>
                  </a:rPr>
                  <a:t>Coğrafi</a:t>
                </a:r>
                <a:r>
                  <a:rPr lang="en-US" sz="900" dirty="0" smtClean="0">
                    <a:solidFill>
                      <a:srgbClr val="808080"/>
                    </a:solidFill>
                  </a:rPr>
                  <a:t> </a:t>
                </a:r>
                <a:r>
                  <a:rPr lang="en-US" sz="900" dirty="0" err="1" smtClean="0">
                    <a:solidFill>
                      <a:srgbClr val="808080"/>
                    </a:solidFill>
                  </a:rPr>
                  <a:t>Konum</a:t>
                </a:r>
                <a:r>
                  <a:rPr lang="en-US" sz="900" dirty="0" smtClean="0">
                    <a:solidFill>
                      <a:srgbClr val="808080"/>
                    </a:solidFill>
                  </a:rPr>
                  <a:t> </a:t>
                </a:r>
                <a:r>
                  <a:rPr lang="en-US" sz="900" dirty="0" err="1" smtClean="0">
                    <a:solidFill>
                      <a:srgbClr val="808080"/>
                    </a:solidFill>
                  </a:rPr>
                  <a:t>Bilgilerinin</a:t>
                </a:r>
                <a:r>
                  <a:rPr lang="en-US" sz="900" dirty="0" smtClean="0">
                    <a:solidFill>
                      <a:srgbClr val="808080"/>
                    </a:solidFill>
                  </a:rPr>
                  <a:t> MongoDB </a:t>
                </a:r>
                <a:r>
                  <a:rPr lang="en-US" sz="900" dirty="0" err="1" smtClean="0">
                    <a:solidFill>
                      <a:srgbClr val="808080"/>
                    </a:solidFill>
                  </a:rPr>
                  <a:t>ve</a:t>
                </a:r>
                <a:r>
                  <a:rPr lang="en-US" sz="900" dirty="0" smtClean="0">
                    <a:solidFill>
                      <a:srgbClr val="808080"/>
                    </a:solidFill>
                  </a:rPr>
                  <a:t> Mongoose </a:t>
                </a:r>
                <a:r>
                  <a:rPr lang="en-US" sz="900" dirty="0" err="1" smtClean="0">
                    <a:solidFill>
                      <a:srgbClr val="808080"/>
                    </a:solidFill>
                  </a:rPr>
                  <a:t>ile</a:t>
                </a:r>
                <a:r>
                  <a:rPr lang="en-US" sz="900" dirty="0" smtClean="0">
                    <a:solidFill>
                      <a:srgbClr val="808080"/>
                    </a:solidFill>
                  </a:rPr>
                  <a:t> </a:t>
                </a:r>
                <a:r>
                  <a:rPr lang="en-US" sz="900" dirty="0" err="1" smtClean="0">
                    <a:solidFill>
                      <a:srgbClr val="808080"/>
                    </a:solidFill>
                  </a:rPr>
                  <a:t>Kullanımı</a:t>
                </a:r>
                <a:r>
                  <a:rPr lang="en-US" sz="900" dirty="0" smtClean="0">
                    <a:solidFill>
                      <a:srgbClr val="808080"/>
                    </a:solidFill>
                  </a:rPr>
                  <a:t>, </a:t>
                </a:r>
                <a:r>
                  <a:rPr lang="en-US" sz="900" dirty="0" err="1" smtClean="0">
                    <a:solidFill>
                      <a:srgbClr val="808080"/>
                    </a:solidFill>
                  </a:rPr>
                  <a:t>Kompleks</a:t>
                </a:r>
                <a:r>
                  <a:rPr lang="en-US" sz="900" dirty="0" smtClean="0">
                    <a:solidFill>
                      <a:srgbClr val="808080"/>
                    </a:solidFill>
                  </a:rPr>
                  <a:t> </a:t>
                </a:r>
                <a:r>
                  <a:rPr lang="en-US" sz="900" dirty="0" err="1" smtClean="0">
                    <a:solidFill>
                      <a:srgbClr val="808080"/>
                    </a:solidFill>
                  </a:rPr>
                  <a:t>Şemalar</a:t>
                </a:r>
                <a:r>
                  <a:rPr lang="en-US" sz="900" dirty="0" smtClean="0">
                    <a:solidFill>
                      <a:srgbClr val="808080"/>
                    </a:solidFill>
                  </a:rPr>
                  <a:t> </a:t>
                </a:r>
                <a:r>
                  <a:rPr lang="en-US" sz="900" dirty="0" err="1" smtClean="0">
                    <a:solidFill>
                      <a:srgbClr val="808080"/>
                    </a:solidFill>
                  </a:rPr>
                  <a:t>Oluşturma</a:t>
                </a:r>
                <a:r>
                  <a:rPr lang="en-US" sz="900" dirty="0" smtClean="0">
                    <a:solidFill>
                      <a:srgbClr val="808080"/>
                    </a:solidFill>
                  </a:rPr>
                  <a:t>, </a:t>
                </a:r>
                <a:r>
                  <a:rPr lang="en-US" sz="900" dirty="0" err="1" smtClean="0">
                    <a:solidFill>
                      <a:srgbClr val="808080"/>
                    </a:solidFill>
                  </a:rPr>
                  <a:t>Şemayı</a:t>
                </a:r>
                <a:r>
                  <a:rPr lang="en-US" sz="900" dirty="0" smtClean="0">
                    <a:solidFill>
                      <a:srgbClr val="808080"/>
                    </a:solidFill>
                  </a:rPr>
                  <a:t> </a:t>
                </a:r>
                <a:r>
                  <a:rPr lang="en-US" sz="900" dirty="0" err="1" smtClean="0">
                    <a:solidFill>
                      <a:srgbClr val="808080"/>
                    </a:solidFill>
                  </a:rPr>
                  <a:t>Derleyerek</a:t>
                </a:r>
                <a:r>
                  <a:rPr lang="en-US" sz="900" dirty="0" smtClean="0">
                    <a:solidFill>
                      <a:srgbClr val="808080"/>
                    </a:solidFill>
                  </a:rPr>
                  <a:t> Model </a:t>
                </a:r>
                <a:r>
                  <a:rPr lang="en-US" sz="900" dirty="0" err="1" smtClean="0">
                    <a:solidFill>
                      <a:srgbClr val="808080"/>
                    </a:solidFill>
                  </a:rPr>
                  <a:t>Oluşturma</a:t>
                </a:r>
                <a:endParaRPr lang="en-US" sz="900" dirty="0">
                  <a:solidFill>
                    <a:srgbClr val="808080"/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244941" y="2046963"/>
                <a:ext cx="3212975" cy="8617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b">
                <a:spAutoFit/>
              </a:bodyPr>
              <a:lstStyle>
                <a:defPPr>
                  <a:defRPr lang="fr-FR"/>
                </a:defPPr>
                <a:lvl1pPr algn="r">
                  <a:defRPr b="1">
                    <a:solidFill>
                      <a:srgbClr val="595959"/>
                    </a:solidFill>
                    <a:latin typeface="+mj-lt"/>
                  </a:defRPr>
                </a:lvl1pPr>
              </a:lstStyle>
              <a:p>
                <a:r>
                  <a:rPr lang="en-US" sz="1500" dirty="0" smtClean="0"/>
                  <a:t>Mongoose </a:t>
                </a:r>
                <a:r>
                  <a:rPr lang="en-US" sz="1500" dirty="0" err="1" smtClean="0"/>
                  <a:t>Şeması</a:t>
                </a:r>
                <a:endParaRPr lang="en-US" sz="1500" dirty="0"/>
              </a:p>
              <a:p>
                <a:r>
                  <a:rPr lang="en-US" sz="1500" dirty="0" err="1" smtClean="0"/>
                  <a:t>Tanımlama</a:t>
                </a:r>
                <a:endParaRPr lang="en-US" sz="1500" dirty="0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79615" y="5206762"/>
              <a:ext cx="3339118" cy="879892"/>
              <a:chOff x="122856" y="2733690"/>
              <a:chExt cx="3339118" cy="879892"/>
            </a:xfrm>
          </p:grpSpPr>
          <p:sp>
            <p:nvSpPr>
              <p:cNvPr id="66" name="Shape 208"/>
              <p:cNvSpPr/>
              <p:nvPr/>
            </p:nvSpPr>
            <p:spPr>
              <a:xfrm>
                <a:off x="185325" y="3151920"/>
                <a:ext cx="3253204" cy="461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/>
              <a:p>
                <a:pPr algn="r"/>
                <a:r>
                  <a:rPr lang="en-US" sz="900" dirty="0" err="1" smtClean="0">
                    <a:solidFill>
                      <a:srgbClr val="808080"/>
                    </a:solidFill>
                    <a:latin typeface="+mj-lt"/>
                  </a:rPr>
                  <a:t>MongoLab</a:t>
                </a:r>
                <a:r>
                  <a:rPr lang="en-US" sz="900" dirty="0" smtClean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 smtClean="0">
                    <a:solidFill>
                      <a:srgbClr val="808080"/>
                    </a:solidFill>
                    <a:latin typeface="+mj-lt"/>
                  </a:rPr>
                  <a:t>ile</a:t>
                </a:r>
                <a:r>
                  <a:rPr lang="en-US" sz="900" dirty="0" smtClean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 smtClean="0">
                    <a:solidFill>
                      <a:srgbClr val="808080"/>
                    </a:solidFill>
                    <a:latin typeface="+mj-lt"/>
                  </a:rPr>
                  <a:t>Veri</a:t>
                </a:r>
                <a:r>
                  <a:rPr lang="en-US" sz="900" dirty="0" smtClean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 smtClean="0">
                    <a:solidFill>
                      <a:srgbClr val="808080"/>
                    </a:solidFill>
                    <a:latin typeface="+mj-lt"/>
                  </a:rPr>
                  <a:t>tabanı</a:t>
                </a:r>
                <a:r>
                  <a:rPr lang="en-US" sz="900" dirty="0" smtClean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 smtClean="0">
                    <a:solidFill>
                      <a:srgbClr val="808080"/>
                    </a:solidFill>
                    <a:latin typeface="+mj-lt"/>
                  </a:rPr>
                  <a:t>Oluşturma</a:t>
                </a:r>
                <a:r>
                  <a:rPr lang="en-US" sz="900" dirty="0" smtClean="0">
                    <a:solidFill>
                      <a:srgbClr val="808080"/>
                    </a:solidFill>
                    <a:latin typeface="+mj-lt"/>
                  </a:rPr>
                  <a:t>, </a:t>
                </a:r>
                <a:r>
                  <a:rPr lang="en-US" sz="900" dirty="0" err="1" smtClean="0">
                    <a:solidFill>
                      <a:srgbClr val="808080"/>
                    </a:solidFill>
                    <a:latin typeface="+mj-lt"/>
                  </a:rPr>
                  <a:t>Veriyi</a:t>
                </a:r>
                <a:r>
                  <a:rPr lang="en-US" sz="900" dirty="0" smtClean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 smtClean="0">
                    <a:solidFill>
                      <a:srgbClr val="808080"/>
                    </a:solidFill>
                    <a:latin typeface="+mj-lt"/>
                  </a:rPr>
                  <a:t>Yollama</a:t>
                </a:r>
                <a:r>
                  <a:rPr lang="en-US" sz="900" dirty="0" smtClean="0">
                    <a:solidFill>
                      <a:srgbClr val="808080"/>
                    </a:solidFill>
                    <a:latin typeface="+mj-lt"/>
                  </a:rPr>
                  <a:t>, </a:t>
                </a:r>
                <a:r>
                  <a:rPr lang="en-US" sz="900" dirty="0" err="1" smtClean="0">
                    <a:solidFill>
                      <a:srgbClr val="808080"/>
                    </a:solidFill>
                    <a:latin typeface="+mj-lt"/>
                  </a:rPr>
                  <a:t>Uygulama</a:t>
                </a:r>
                <a:r>
                  <a:rPr lang="en-US" sz="900" dirty="0" smtClean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 smtClean="0">
                    <a:solidFill>
                      <a:srgbClr val="808080"/>
                    </a:solidFill>
                    <a:latin typeface="+mj-lt"/>
                  </a:rPr>
                  <a:t>Veritabanı</a:t>
                </a:r>
                <a:r>
                  <a:rPr lang="en-US" sz="900" dirty="0" smtClean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 smtClean="0">
                    <a:solidFill>
                      <a:srgbClr val="808080"/>
                    </a:solidFill>
                    <a:latin typeface="+mj-lt"/>
                  </a:rPr>
                  <a:t>Bağlantısı</a:t>
                </a:r>
                <a:endParaRPr lang="en-US" sz="900" dirty="0" smtClean="0">
                  <a:solidFill>
                    <a:srgbClr val="808080"/>
                  </a:solidFill>
                  <a:latin typeface="+mj-lt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22856" y="2733690"/>
                <a:ext cx="3339118" cy="4001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34289" tIns="34289" rIns="34289" bIns="34289" numCol="1" anchor="b">
                <a:spAutoFit/>
              </a:bodyPr>
              <a:lstStyle>
                <a:defPPr>
                  <a:defRPr lang="fr-FR"/>
                </a:defPPr>
                <a:lvl1pPr algn="r">
                  <a:defRPr b="1">
                    <a:solidFill>
                      <a:srgbClr val="595959"/>
                    </a:solidFill>
                    <a:latin typeface="+mj-lt"/>
                  </a:defRPr>
                </a:lvl1pPr>
              </a:lstStyle>
              <a:p>
                <a:r>
                  <a:rPr lang="en-US" sz="1500" dirty="0" err="1" smtClean="0"/>
                  <a:t>Veri</a:t>
                </a:r>
                <a:r>
                  <a:rPr lang="en-US" sz="1500" dirty="0" smtClean="0"/>
                  <a:t> </a:t>
                </a:r>
                <a:r>
                  <a:rPr lang="en-US" sz="1500" dirty="0" err="1"/>
                  <a:t>T</a:t>
                </a:r>
                <a:r>
                  <a:rPr lang="en-US" sz="1500" dirty="0" err="1" smtClean="0"/>
                  <a:t>abanını</a:t>
                </a:r>
                <a:r>
                  <a:rPr lang="en-US" sz="1500" dirty="0" smtClean="0"/>
                  <a:t> </a:t>
                </a:r>
                <a:r>
                  <a:rPr lang="en-US" sz="1500" dirty="0" err="1" smtClean="0"/>
                  <a:t>Canlıya</a:t>
                </a:r>
                <a:r>
                  <a:rPr lang="en-US" sz="1500" dirty="0" smtClean="0"/>
                  <a:t> Alma</a:t>
                </a:r>
                <a:endParaRPr lang="en-US" sz="1500" dirty="0"/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6177641" y="1817496"/>
            <a:ext cx="2736068" cy="1915862"/>
            <a:chOff x="427399" y="1665670"/>
            <a:chExt cx="3648090" cy="2554482"/>
          </a:xfrm>
        </p:grpSpPr>
        <p:grpSp>
          <p:nvGrpSpPr>
            <p:cNvPr id="73" name="Group 72"/>
            <p:cNvGrpSpPr/>
            <p:nvPr/>
          </p:nvGrpSpPr>
          <p:grpSpPr>
            <a:xfrm>
              <a:off x="427399" y="1665670"/>
              <a:ext cx="3624037" cy="714099"/>
              <a:chOff x="470640" y="1645663"/>
              <a:chExt cx="3624037" cy="714099"/>
            </a:xfrm>
          </p:grpSpPr>
          <p:sp>
            <p:nvSpPr>
              <p:cNvPr id="80" name="Shape 208"/>
              <p:cNvSpPr/>
              <p:nvPr/>
            </p:nvSpPr>
            <p:spPr>
              <a:xfrm>
                <a:off x="1066087" y="2082766"/>
                <a:ext cx="2998652" cy="276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/>
              <a:p>
                <a:pPr algn="r"/>
                <a:r>
                  <a:rPr lang="en-US" sz="900" dirty="0" smtClean="0">
                    <a:solidFill>
                      <a:srgbClr val="808080"/>
                    </a:solidFill>
                  </a:rPr>
                  <a:t>Mongoose </a:t>
                </a:r>
                <a:r>
                  <a:rPr lang="en-US" sz="900" dirty="0" err="1" smtClean="0">
                    <a:solidFill>
                      <a:srgbClr val="808080"/>
                    </a:solidFill>
                  </a:rPr>
                  <a:t>Nedir</a:t>
                </a:r>
                <a:r>
                  <a:rPr lang="en-US" sz="900" dirty="0" smtClean="0">
                    <a:solidFill>
                      <a:srgbClr val="808080"/>
                    </a:solidFill>
                  </a:rPr>
                  <a:t>, </a:t>
                </a:r>
                <a:r>
                  <a:rPr lang="en-US" sz="900" dirty="0" err="1" smtClean="0">
                    <a:solidFill>
                      <a:srgbClr val="808080"/>
                    </a:solidFill>
                  </a:rPr>
                  <a:t>Nasıl</a:t>
                </a:r>
                <a:r>
                  <a:rPr lang="en-US" sz="900" dirty="0" smtClean="0">
                    <a:solidFill>
                      <a:srgbClr val="808080"/>
                    </a:solidFill>
                  </a:rPr>
                  <a:t> </a:t>
                </a:r>
                <a:r>
                  <a:rPr lang="en-US" sz="900" dirty="0" err="1" smtClean="0">
                    <a:solidFill>
                      <a:srgbClr val="808080"/>
                    </a:solidFill>
                  </a:rPr>
                  <a:t>Çalışır</a:t>
                </a:r>
                <a:r>
                  <a:rPr lang="en-US" sz="900" dirty="0" smtClean="0">
                    <a:solidFill>
                      <a:srgbClr val="808080"/>
                    </a:solidFill>
                  </a:rPr>
                  <a:t>?</a:t>
                </a:r>
                <a:endParaRPr lang="en-US" sz="900" dirty="0">
                  <a:solidFill>
                    <a:srgbClr val="808080"/>
                  </a:solidFill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470640" y="1645663"/>
                <a:ext cx="3624037" cy="3795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b">
                <a:spAutoFit/>
              </a:bodyPr>
              <a:lstStyle>
                <a:defPPr>
                  <a:defRPr lang="fr-FR"/>
                </a:defPPr>
                <a:lvl1pPr algn="r">
                  <a:defRPr b="1">
                    <a:solidFill>
                      <a:srgbClr val="595959"/>
                    </a:solidFill>
                    <a:latin typeface="+mj-lt"/>
                  </a:defRPr>
                </a:lvl1pPr>
              </a:lstStyle>
              <a:p>
                <a:r>
                  <a:rPr lang="en-US" sz="1400" dirty="0" err="1"/>
                  <a:t>Veriyi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Neden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Modelliyoruz</a:t>
                </a:r>
                <a:r>
                  <a:rPr lang="en-US" sz="1400" dirty="0"/>
                  <a:t>?</a:t>
                </a: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869059" y="3294832"/>
              <a:ext cx="3206430" cy="925320"/>
              <a:chOff x="912300" y="2048292"/>
              <a:chExt cx="3206430" cy="925320"/>
            </a:xfrm>
          </p:grpSpPr>
          <p:sp>
            <p:nvSpPr>
              <p:cNvPr id="78" name="Shape 208"/>
              <p:cNvSpPr/>
              <p:nvPr/>
            </p:nvSpPr>
            <p:spPr>
              <a:xfrm>
                <a:off x="1066087" y="2511949"/>
                <a:ext cx="2998651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/>
              <a:p>
                <a:pPr algn="r"/>
                <a:r>
                  <a:rPr lang="en-US" sz="900" dirty="0" smtClean="0">
                    <a:solidFill>
                      <a:srgbClr val="808080"/>
                    </a:solidFill>
                    <a:latin typeface="+mj-lt"/>
                  </a:rPr>
                  <a:t>MongoDB Shell </a:t>
                </a:r>
                <a:r>
                  <a:rPr lang="en-US" sz="900" dirty="0" err="1" smtClean="0">
                    <a:solidFill>
                      <a:srgbClr val="808080"/>
                    </a:solidFill>
                    <a:latin typeface="+mj-lt"/>
                  </a:rPr>
                  <a:t>Temelleri</a:t>
                </a:r>
                <a:r>
                  <a:rPr lang="en-US" sz="900" dirty="0" smtClean="0">
                    <a:solidFill>
                      <a:srgbClr val="808080"/>
                    </a:solidFill>
                    <a:latin typeface="+mj-lt"/>
                  </a:rPr>
                  <a:t>, MongoDB </a:t>
                </a:r>
                <a:r>
                  <a:rPr lang="en-US" sz="900" dirty="0" err="1" smtClean="0">
                    <a:solidFill>
                      <a:srgbClr val="808080"/>
                    </a:solidFill>
                    <a:latin typeface="+mj-lt"/>
                  </a:rPr>
                  <a:t>Veri</a:t>
                </a:r>
                <a:r>
                  <a:rPr lang="en-US" sz="900" dirty="0" smtClean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T</a:t>
                </a:r>
                <a:r>
                  <a:rPr lang="en-US" sz="900" dirty="0" err="1" smtClean="0">
                    <a:solidFill>
                      <a:srgbClr val="808080"/>
                    </a:solidFill>
                    <a:latin typeface="+mj-lt"/>
                  </a:rPr>
                  <a:t>abanı</a:t>
                </a:r>
                <a:r>
                  <a:rPr lang="en-US" sz="900" dirty="0" smtClean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 smtClean="0">
                    <a:solidFill>
                      <a:srgbClr val="808080"/>
                    </a:solidFill>
                    <a:latin typeface="+mj-lt"/>
                  </a:rPr>
                  <a:t>Oluşturma</a:t>
                </a:r>
                <a:endParaRPr lang="en-US" sz="900" dirty="0" smtClean="0">
                  <a:solidFill>
                    <a:srgbClr val="808080"/>
                  </a:solidFill>
                  <a:latin typeface="+mj-lt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912300" y="2048292"/>
                <a:ext cx="3206430" cy="4001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34289" tIns="34289" rIns="34289" bIns="34289" numCol="1" anchor="b">
                <a:spAutoFit/>
              </a:bodyPr>
              <a:lstStyle>
                <a:defPPr>
                  <a:defRPr lang="fr-FR"/>
                </a:defPPr>
                <a:lvl1pPr algn="r">
                  <a:defRPr b="1">
                    <a:solidFill>
                      <a:srgbClr val="595959"/>
                    </a:solidFill>
                    <a:latin typeface="+mj-lt"/>
                  </a:defRPr>
                </a:lvl1pPr>
              </a:lstStyle>
              <a:p>
                <a:r>
                  <a:rPr lang="en-US" sz="1500" dirty="0" smtClean="0"/>
                  <a:t>MongoDB Shell </a:t>
                </a:r>
                <a:r>
                  <a:rPr lang="en-US" sz="1500" dirty="0" err="1" smtClean="0"/>
                  <a:t>Kullanımı</a:t>
                </a:r>
                <a:endParaRPr lang="en-US" sz="1500" dirty="0"/>
              </a:p>
            </p:txBody>
          </p:sp>
        </p:grpSp>
      </p:grpSp>
      <p:sp>
        <p:nvSpPr>
          <p:cNvPr id="82" name="Başlık 1"/>
          <p:cNvSpPr txBox="1">
            <a:spLocks/>
          </p:cNvSpPr>
          <p:nvPr/>
        </p:nvSpPr>
        <p:spPr>
          <a:xfrm>
            <a:off x="106562" y="518391"/>
            <a:ext cx="7391400" cy="70080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9pPr>
          </a:lstStyle>
          <a:p>
            <a:r>
              <a:rPr lang="tr-TR" kern="0" dirty="0" smtClean="0">
                <a:solidFill>
                  <a:srgbClr val="FF0000"/>
                </a:solidFill>
              </a:rPr>
              <a:t>Sunum Planı</a:t>
            </a:r>
            <a:endParaRPr lang="tr-TR" kern="0" dirty="0">
              <a:solidFill>
                <a:srgbClr val="FF0000"/>
              </a:solidFill>
            </a:endParaRPr>
          </a:p>
        </p:txBody>
      </p:sp>
      <p:sp>
        <p:nvSpPr>
          <p:cNvPr id="75" name="Shape 276"/>
          <p:cNvSpPr/>
          <p:nvPr/>
        </p:nvSpPr>
        <p:spPr>
          <a:xfrm>
            <a:off x="5787202" y="4529638"/>
            <a:ext cx="537822" cy="537823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smtClean="0">
                <a:solidFill>
                  <a:srgbClr val="FFFFFF"/>
                </a:solidFill>
                <a:latin typeface="+mj-lt"/>
              </a:rPr>
              <a:t>06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736512" y="4498524"/>
            <a:ext cx="217719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r>
              <a:rPr lang="en-US" sz="1500" dirty="0" err="1" smtClean="0"/>
              <a:t>Uygulama</a:t>
            </a:r>
            <a:r>
              <a:rPr lang="en-US" sz="1500" dirty="0" smtClean="0"/>
              <a:t> </a:t>
            </a:r>
            <a:r>
              <a:rPr lang="en-US" sz="1500" dirty="0" err="1" smtClean="0"/>
              <a:t>Dosyaları</a:t>
            </a:r>
            <a:r>
              <a:rPr lang="en-US" sz="1500" dirty="0" smtClean="0"/>
              <a:t> </a:t>
            </a:r>
            <a:r>
              <a:rPr lang="en-US" sz="1500" dirty="0" err="1" smtClean="0"/>
              <a:t>ve</a:t>
            </a:r>
            <a:endParaRPr lang="en-US" sz="1500" dirty="0"/>
          </a:p>
          <a:p>
            <a:r>
              <a:rPr lang="en-US" sz="1500" dirty="0" err="1" smtClean="0"/>
              <a:t>Önemli</a:t>
            </a:r>
            <a:r>
              <a:rPr lang="en-US" sz="1500" dirty="0" smtClean="0"/>
              <a:t> </a:t>
            </a:r>
            <a:r>
              <a:rPr lang="en-US" sz="1500" dirty="0" err="1" smtClean="0"/>
              <a:t>Linkler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95759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Mongoose</a:t>
            </a:r>
            <a:r>
              <a:rPr lang="tr-TR" dirty="0" smtClean="0"/>
              <a:t> Şeması Tanımlama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257800"/>
          </a:xfrm>
        </p:spPr>
        <p:txBody>
          <a:bodyPr/>
          <a:lstStyle/>
          <a:p>
            <a:r>
              <a:rPr lang="tr-TR" sz="2200" dirty="0" smtClean="0"/>
              <a:t>Nesneleri kaydederken boş geçilmesini istemiyorsanız ve bazı değerlerin mutlaka dolu olması gerekiyorsa </a:t>
            </a:r>
            <a:r>
              <a:rPr lang="tr-TR" sz="2200" b="1" dirty="0" err="1" smtClean="0"/>
              <a:t>required:true</a:t>
            </a:r>
            <a:r>
              <a:rPr lang="tr-TR" sz="2200" dirty="0" smtClean="0"/>
              <a:t> diyebilirsiniz.</a:t>
            </a:r>
          </a:p>
          <a:p>
            <a:pPr lvl="1"/>
            <a:r>
              <a:rPr lang="tr-TR" sz="1700" dirty="0" smtClean="0"/>
              <a:t>ad: </a:t>
            </a:r>
            <a:r>
              <a:rPr lang="tr-TR" sz="1700" dirty="0"/>
              <a:t>{</a:t>
            </a:r>
            <a:r>
              <a:rPr lang="tr-TR" sz="1700" dirty="0" err="1"/>
              <a:t>type</a:t>
            </a:r>
            <a:r>
              <a:rPr lang="tr-TR" sz="1700" dirty="0"/>
              <a:t>: </a:t>
            </a:r>
            <a:r>
              <a:rPr lang="tr-TR" sz="1700" dirty="0" err="1"/>
              <a:t>String</a:t>
            </a:r>
            <a:r>
              <a:rPr lang="tr-TR" sz="1700" dirty="0"/>
              <a:t>, </a:t>
            </a:r>
            <a:r>
              <a:rPr lang="tr-TR" sz="1700" b="1" dirty="0" err="1"/>
              <a:t>required</a:t>
            </a:r>
            <a:r>
              <a:rPr lang="tr-TR" sz="1700" dirty="0"/>
              <a:t>: </a:t>
            </a:r>
            <a:r>
              <a:rPr lang="tr-TR" sz="1700" dirty="0" err="1"/>
              <a:t>true</a:t>
            </a:r>
            <a:r>
              <a:rPr lang="tr-TR" sz="1700" dirty="0"/>
              <a:t>} </a:t>
            </a:r>
            <a:endParaRPr lang="tr-TR" sz="1700" dirty="0" smtClean="0"/>
          </a:p>
          <a:p>
            <a:pPr lvl="1"/>
            <a:r>
              <a:rPr lang="tr-TR" sz="1700" dirty="0" smtClean="0"/>
              <a:t>Bunu yaptığınızda bir mekanı ad girmeden kaydederseniz </a:t>
            </a:r>
            <a:r>
              <a:rPr lang="tr-TR" sz="1700" dirty="0" err="1" smtClean="0"/>
              <a:t>Mongoose</a:t>
            </a:r>
            <a:r>
              <a:rPr lang="tr-TR" sz="1700" dirty="0" smtClean="0"/>
              <a:t> hata fırlatacaktır.</a:t>
            </a:r>
          </a:p>
          <a:p>
            <a:r>
              <a:rPr lang="tr-TR" sz="2200" dirty="0" smtClean="0"/>
              <a:t>Minimum ve maksimum değer de tanımlayabilirsiniz.</a:t>
            </a:r>
          </a:p>
          <a:p>
            <a:pPr lvl="1"/>
            <a:r>
              <a:rPr lang="tr-TR" sz="1700" dirty="0" smtClean="0"/>
              <a:t>puan: </a:t>
            </a:r>
            <a:r>
              <a:rPr lang="tr-TR" sz="1700" dirty="0"/>
              <a:t>{</a:t>
            </a:r>
            <a:r>
              <a:rPr lang="tr-TR" sz="1700" dirty="0" err="1"/>
              <a:t>type</a:t>
            </a:r>
            <a:r>
              <a:rPr lang="tr-TR" sz="1700" dirty="0"/>
              <a:t>: </a:t>
            </a:r>
            <a:r>
              <a:rPr lang="tr-TR" sz="1700" dirty="0" err="1"/>
              <a:t>Number</a:t>
            </a:r>
            <a:r>
              <a:rPr lang="tr-TR" sz="1700" dirty="0"/>
              <a:t>, "</a:t>
            </a:r>
            <a:r>
              <a:rPr lang="tr-TR" sz="1700" dirty="0" err="1"/>
              <a:t>default</a:t>
            </a:r>
            <a:r>
              <a:rPr lang="tr-TR" sz="1700" dirty="0"/>
              <a:t>": 0</a:t>
            </a:r>
            <a:r>
              <a:rPr lang="tr-TR" sz="1700" b="1" dirty="0"/>
              <a:t>, </a:t>
            </a:r>
            <a:r>
              <a:rPr lang="tr-TR" sz="1700" b="1" dirty="0" err="1"/>
              <a:t>min</a:t>
            </a:r>
            <a:r>
              <a:rPr lang="tr-TR" sz="1700" b="1" dirty="0"/>
              <a:t>: 0, </a:t>
            </a:r>
            <a:r>
              <a:rPr lang="tr-TR" sz="1700" b="1" dirty="0" err="1"/>
              <a:t>max</a:t>
            </a:r>
            <a:r>
              <a:rPr lang="tr-TR" sz="1700" b="1" dirty="0"/>
              <a:t>: 5</a:t>
            </a:r>
            <a:r>
              <a:rPr lang="tr-TR" sz="1700" dirty="0"/>
              <a:t>} </a:t>
            </a:r>
            <a:endParaRPr lang="tr-TR" sz="1700" dirty="0" smtClean="0"/>
          </a:p>
          <a:p>
            <a:pPr lvl="1"/>
            <a:r>
              <a:rPr lang="tr-TR" sz="1700" dirty="0" smtClean="0"/>
              <a:t>Bu sayede ekstra doğrulama kodu yazmanıza gerek kalmaz.</a:t>
            </a:r>
          </a:p>
          <a:p>
            <a:r>
              <a:rPr lang="tr-TR" sz="2200" dirty="0" smtClean="0"/>
              <a:t>Coğrafi veriler enlem ve boylamdan oluşur. </a:t>
            </a:r>
            <a:r>
              <a:rPr lang="tr-TR" sz="2200" dirty="0" err="1"/>
              <a:t>GeoJSON</a:t>
            </a:r>
            <a:r>
              <a:rPr lang="tr-TR" sz="2200" dirty="0"/>
              <a:t> </a:t>
            </a:r>
            <a:r>
              <a:rPr lang="tr-TR" sz="2200" dirty="0" smtClean="0"/>
              <a:t>formatına göre tanımlanır. </a:t>
            </a:r>
            <a:r>
              <a:rPr lang="tr-TR" sz="2200" dirty="0" err="1" smtClean="0"/>
              <a:t>Mongoose</a:t>
            </a:r>
            <a:r>
              <a:rPr lang="tr-TR" sz="2200" dirty="0" smtClean="0"/>
              <a:t> bu formatı kolayca tanımlamanızı sağlar.</a:t>
            </a:r>
          </a:p>
          <a:p>
            <a:pPr lvl="1"/>
            <a:r>
              <a:rPr lang="tr-TR" sz="1700" dirty="0" smtClean="0"/>
              <a:t>Veri </a:t>
            </a:r>
            <a:r>
              <a:rPr lang="tr-TR" sz="1700" b="1" dirty="0" err="1" smtClean="0"/>
              <a:t>Number</a:t>
            </a:r>
            <a:r>
              <a:rPr lang="tr-TR" sz="1700" dirty="0" smtClean="0"/>
              <a:t> olarak tanımlanır ve “2dsphere” indeksi eklenir. </a:t>
            </a:r>
          </a:p>
          <a:p>
            <a:pPr lvl="1"/>
            <a:r>
              <a:rPr lang="tr-TR" sz="1700" b="1" dirty="0" smtClean="0"/>
              <a:t>mesafe: </a:t>
            </a:r>
            <a:r>
              <a:rPr lang="tr-TR" sz="1700" b="1" dirty="0"/>
              <a:t>{</a:t>
            </a:r>
            <a:r>
              <a:rPr lang="tr-TR" sz="1700" b="1" dirty="0" err="1"/>
              <a:t>type</a:t>
            </a:r>
            <a:r>
              <a:rPr lang="tr-TR" sz="1700" b="1" dirty="0"/>
              <a:t>: [</a:t>
            </a:r>
            <a:r>
              <a:rPr lang="tr-TR" sz="1700" b="1" dirty="0" err="1"/>
              <a:t>Number</a:t>
            </a:r>
            <a:r>
              <a:rPr lang="tr-TR" sz="1700" b="1" dirty="0"/>
              <a:t>], </a:t>
            </a:r>
            <a:r>
              <a:rPr lang="tr-TR" sz="1700" b="1" dirty="0" err="1"/>
              <a:t>index</a:t>
            </a:r>
            <a:r>
              <a:rPr lang="tr-TR" sz="1700" b="1" dirty="0"/>
              <a:t>: '2dsphere'} </a:t>
            </a:r>
            <a:endParaRPr lang="tr-TR" sz="1700" b="1" dirty="0" smtClean="0"/>
          </a:p>
          <a:p>
            <a:pPr lvl="1"/>
            <a:r>
              <a:rPr lang="tr-TR" sz="1700" dirty="0" err="1" smtClean="0"/>
              <a:t>GeoJSON</a:t>
            </a:r>
            <a:r>
              <a:rPr lang="tr-TR" sz="1700" dirty="0" smtClean="0"/>
              <a:t> formatına göre önce boylam sonra enlem yazılmalıdır.</a:t>
            </a:r>
            <a:endParaRPr lang="tr-TR" sz="1700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 smtClean="0"/>
          </a:p>
        </p:txBody>
      </p:sp>
      <p:sp>
        <p:nvSpPr>
          <p:cNvPr id="6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306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Mongoose</a:t>
            </a:r>
            <a:r>
              <a:rPr lang="tr-TR" dirty="0" smtClean="0"/>
              <a:t> Şeması Tanımlama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Şu ana kadar kullandığımız veriler basitti. Peki daha karmaşık verileri nasıl tanımlarız?</a:t>
            </a:r>
          </a:p>
          <a:p>
            <a:r>
              <a:rPr lang="tr-TR" dirty="0"/>
              <a:t>Şimdi </a:t>
            </a:r>
            <a:r>
              <a:rPr lang="tr-TR" dirty="0" smtClean="0"/>
              <a:t>yine bir </a:t>
            </a:r>
            <a:r>
              <a:rPr lang="tr-TR" dirty="0" err="1"/>
              <a:t>flashback</a:t>
            </a:r>
            <a:r>
              <a:rPr lang="tr-TR" dirty="0"/>
              <a:t> </a:t>
            </a:r>
            <a:r>
              <a:rPr lang="tr-TR" dirty="0" smtClean="0"/>
              <a:t>yaparak </a:t>
            </a:r>
            <a:r>
              <a:rPr lang="tr-TR" dirty="0"/>
              <a:t>“</a:t>
            </a:r>
            <a:r>
              <a:rPr lang="tr-TR" dirty="0" err="1" smtClean="0"/>
              <a:t>app_server</a:t>
            </a:r>
            <a:r>
              <a:rPr lang="tr-TR" dirty="0" smtClean="0"/>
              <a:t>/</a:t>
            </a:r>
            <a:r>
              <a:rPr lang="tr-TR" dirty="0" err="1" smtClean="0"/>
              <a:t>controllers</a:t>
            </a:r>
            <a:r>
              <a:rPr lang="tr-TR" dirty="0"/>
              <a:t>” klasöründeki </a:t>
            </a:r>
            <a:r>
              <a:rPr lang="tr-TR" dirty="0" err="1"/>
              <a:t>mekanlar.js</a:t>
            </a:r>
            <a:r>
              <a:rPr lang="tr-TR" dirty="0"/>
              <a:t> </a:t>
            </a:r>
            <a:r>
              <a:rPr lang="tr-TR" dirty="0" err="1"/>
              <a:t>controller</a:t>
            </a:r>
            <a:r>
              <a:rPr lang="tr-TR" dirty="0"/>
              <a:t> dosyasına gidip </a:t>
            </a:r>
            <a:r>
              <a:rPr lang="tr-TR" b="1" dirty="0" err="1" smtClean="0"/>
              <a:t>mekanBilgisi</a:t>
            </a:r>
            <a:r>
              <a:rPr lang="tr-TR" dirty="0" smtClean="0"/>
              <a:t> </a:t>
            </a:r>
            <a:r>
              <a:rPr lang="tr-TR" dirty="0" err="1"/>
              <a:t>controller’ına</a:t>
            </a:r>
            <a:r>
              <a:rPr lang="tr-TR" dirty="0"/>
              <a:t> göz atalım ve tanımladığımız veriye </a:t>
            </a:r>
            <a:r>
              <a:rPr lang="tr-TR" dirty="0" smtClean="0"/>
              <a:t>bakalım.</a:t>
            </a:r>
          </a:p>
          <a:p>
            <a:r>
              <a:rPr lang="tr-TR" dirty="0"/>
              <a:t>Veriye baktığımızda bir önceki şemadan farklı olarak saatler ve yorumlar alanlarının karmaşık bir yapısı olduğunu görüyoruz. </a:t>
            </a:r>
          </a:p>
          <a:p>
            <a:r>
              <a:rPr lang="tr-TR" dirty="0"/>
              <a:t>Bu alanlar birer dizi olarak tutulmuş.</a:t>
            </a:r>
          </a:p>
          <a:p>
            <a:endParaRPr lang="tr-TR" dirty="0" smtClean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 smtClean="0"/>
          </a:p>
        </p:txBody>
      </p:sp>
      <p:sp>
        <p:nvSpPr>
          <p:cNvPr id="6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524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Mongoose</a:t>
            </a:r>
            <a:r>
              <a:rPr lang="tr-TR" dirty="0" smtClean="0"/>
              <a:t> Şeması Tanımlama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İlişkisel veri tabanı kullanmış olsaydınız bunları ayrı tablolarda tanımlayıp </a:t>
            </a:r>
            <a:r>
              <a:rPr lang="tr-TR" b="1" dirty="0" err="1" smtClean="0"/>
              <a:t>join</a:t>
            </a:r>
            <a:r>
              <a:rPr lang="tr-TR" dirty="0" smtClean="0"/>
              <a:t> yaparak bir sorguda kullanırdınız.</a:t>
            </a:r>
          </a:p>
          <a:p>
            <a:r>
              <a:rPr lang="tr-TR" dirty="0" smtClean="0"/>
              <a:t>Ama doküman tabanlı veri tabanları böyle çalışmıyor.</a:t>
            </a:r>
          </a:p>
          <a:p>
            <a:r>
              <a:rPr lang="tr-TR" dirty="0" smtClean="0"/>
              <a:t>Ana dokümana ait her şey ana dokümanın içinde tanımlanmalıdır.</a:t>
            </a:r>
          </a:p>
          <a:p>
            <a:r>
              <a:rPr lang="tr-TR" dirty="0" err="1" smtClean="0"/>
              <a:t>MongoDB’de</a:t>
            </a:r>
            <a:r>
              <a:rPr lang="tr-TR" dirty="0" smtClean="0"/>
              <a:t> iç içe veri yapıları tanımlamak için alt doküman (</a:t>
            </a:r>
            <a:r>
              <a:rPr lang="tr-TR" dirty="0" err="1" smtClean="0"/>
              <a:t>subdocument</a:t>
            </a:r>
            <a:r>
              <a:rPr lang="tr-TR" dirty="0" smtClean="0"/>
              <a:t>) kavramı mevcuttur.</a:t>
            </a:r>
          </a:p>
          <a:p>
            <a:r>
              <a:rPr lang="tr-TR" dirty="0" smtClean="0"/>
              <a:t>Alt dokümanların da kendi şemaları vardır. Alt dokümanlar sadece ana dokümanın yolu olarak erişilebilirler.</a:t>
            </a:r>
          </a:p>
          <a:p>
            <a:r>
              <a:rPr lang="tr-TR" dirty="0" smtClean="0"/>
              <a:t>Şimdi bu karmaşık bilgileri iç içe geçmiş şema olarak tanımlayacağız. İlk adım alt doküman için şema tanımlanmasıdır.</a:t>
            </a:r>
          </a:p>
          <a:p>
            <a:endParaRPr lang="tr-TR" dirty="0" smtClean="0"/>
          </a:p>
        </p:txBody>
      </p:sp>
      <p:sp>
        <p:nvSpPr>
          <p:cNvPr id="6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188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Mongoose</a:t>
            </a:r>
            <a:r>
              <a:rPr lang="tr-TR" dirty="0" smtClean="0"/>
              <a:t> Şeması Tanımlama</a:t>
            </a:r>
            <a:endParaRPr lang="tr-TR" dirty="0"/>
          </a:p>
        </p:txBody>
      </p:sp>
      <p:sp>
        <p:nvSpPr>
          <p:cNvPr id="6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7" name="Resim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00406"/>
            <a:ext cx="5918200" cy="4466994"/>
          </a:xfrm>
          <a:prstGeom prst="rect">
            <a:avLst/>
          </a:prstGeom>
        </p:spPr>
      </p:pic>
      <p:sp>
        <p:nvSpPr>
          <p:cNvPr id="18" name="Metin kutusu 17"/>
          <p:cNvSpPr txBox="1"/>
          <p:nvPr/>
        </p:nvSpPr>
        <p:spPr>
          <a:xfrm>
            <a:off x="685800" y="5715000"/>
            <a:ext cx="754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dirty="0" smtClean="0"/>
              <a:t>İlişkisel ve doküman tabanlı veri tabanlarının veriyi tutuş şekilleri</a:t>
            </a:r>
            <a:endParaRPr lang="tr-TR" sz="2200" dirty="0"/>
          </a:p>
        </p:txBody>
      </p:sp>
    </p:spTree>
    <p:extLst>
      <p:ext uri="{BB962C8B-B14F-4D97-AF65-F5344CB8AC3E}">
        <p14:creationId xmlns:p14="http://schemas.microsoft.com/office/powerpoint/2010/main" val="138014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dirty="0" smtClean="0"/>
              <a:t>Bu alt şemalar </a:t>
            </a:r>
            <a:r>
              <a:rPr lang="tr-TR" dirty="0" err="1" smtClean="0"/>
              <a:t>mekanSema</a:t>
            </a:r>
            <a:r>
              <a:rPr lang="tr-TR" dirty="0" smtClean="0"/>
              <a:t> şemasının tanımlandığı dosya içinde ve </a:t>
            </a:r>
            <a:r>
              <a:rPr lang="tr-TR" dirty="0" err="1" smtClean="0"/>
              <a:t>mekanSema</a:t>
            </a:r>
            <a:r>
              <a:rPr lang="tr-TR" dirty="0" smtClean="0"/>
              <a:t> tanımının üstünde yapılmalıdır. Şimdi saat için bir şema tanımlayalım.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r>
              <a:rPr lang="tr-TR" dirty="0" smtClean="0"/>
              <a:t>Saat şemasını </a:t>
            </a:r>
            <a:r>
              <a:rPr lang="tr-TR" dirty="0" err="1" smtClean="0"/>
              <a:t>mekanSema</a:t>
            </a:r>
            <a:r>
              <a:rPr lang="tr-TR" dirty="0" smtClean="0"/>
              <a:t> şeması içinde tanımlamak artık çok basit.</a:t>
            </a:r>
          </a:p>
          <a:p>
            <a:endParaRPr lang="tr-TR" dirty="0" smtClean="0"/>
          </a:p>
          <a:p>
            <a:endParaRPr lang="tr-TR" dirty="0" smtClean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25" y="2514600"/>
            <a:ext cx="4165600" cy="125730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25" y="4724400"/>
            <a:ext cx="4940300" cy="1689100"/>
          </a:xfrm>
          <a:prstGeom prst="rect">
            <a:avLst/>
          </a:prstGeom>
        </p:spPr>
      </p:pic>
      <p:sp>
        <p:nvSpPr>
          <p:cNvPr id="8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Mongoose</a:t>
            </a:r>
            <a:r>
              <a:rPr lang="tr-TR" dirty="0" smtClean="0"/>
              <a:t> Şeması Tanımlama</a:t>
            </a:r>
            <a:endParaRPr lang="tr-TR" dirty="0"/>
          </a:p>
        </p:txBody>
      </p:sp>
      <p:sp>
        <p:nvSpPr>
          <p:cNvPr id="9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752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dirty="0" smtClean="0"/>
              <a:t>Aynı işlemi yorum şeması için de yapıyoruz.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r>
              <a:rPr lang="tr-TR" dirty="0" smtClean="0"/>
              <a:t>Yorum şemasını </a:t>
            </a:r>
            <a:r>
              <a:rPr lang="tr-TR" dirty="0" err="1" smtClean="0"/>
              <a:t>mekanSema</a:t>
            </a:r>
            <a:r>
              <a:rPr lang="tr-TR" dirty="0" smtClean="0"/>
              <a:t> şeması içinde tanımlamak yine çok basit.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 smtClean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50" y="1844395"/>
            <a:ext cx="4165600" cy="107371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60" y="3971441"/>
            <a:ext cx="4697086" cy="1689100"/>
          </a:xfrm>
          <a:prstGeom prst="rect">
            <a:avLst/>
          </a:prstGeom>
        </p:spPr>
      </p:pic>
      <p:sp>
        <p:nvSpPr>
          <p:cNvPr id="8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Mongoose</a:t>
            </a:r>
            <a:r>
              <a:rPr lang="tr-TR" dirty="0" smtClean="0"/>
              <a:t> Şeması Tanımlama</a:t>
            </a:r>
            <a:endParaRPr lang="tr-TR" dirty="0"/>
          </a:p>
        </p:txBody>
      </p:sp>
      <p:sp>
        <p:nvSpPr>
          <p:cNvPr id="9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44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Mongoose</a:t>
            </a:r>
            <a:r>
              <a:rPr lang="tr-TR" dirty="0" smtClean="0"/>
              <a:t> Şeması Tanımlama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97500"/>
          </a:xfrm>
        </p:spPr>
        <p:txBody>
          <a:bodyPr/>
          <a:lstStyle/>
          <a:p>
            <a:r>
              <a:rPr lang="tr-TR" sz="2000" dirty="0" smtClean="0"/>
              <a:t>Bir uygulama çalışırken ve veri kullanırken şemalarda doğrudan etkileşime girmez.</a:t>
            </a:r>
          </a:p>
          <a:p>
            <a:r>
              <a:rPr lang="tr-TR" sz="2000" dirty="0" smtClean="0"/>
              <a:t>Veri ile etkileşim modeller aracılığı ile olur.</a:t>
            </a:r>
          </a:p>
          <a:p>
            <a:r>
              <a:rPr lang="tr-TR" sz="2000" dirty="0" err="1" smtClean="0"/>
              <a:t>Mongoose’da</a:t>
            </a:r>
            <a:r>
              <a:rPr lang="tr-TR" sz="2000" dirty="0" smtClean="0"/>
              <a:t> model şemanın derlenmiş halidir.</a:t>
            </a:r>
          </a:p>
          <a:p>
            <a:r>
              <a:rPr lang="tr-TR" sz="2000" dirty="0" smtClean="0"/>
              <a:t>Derlendiğinde bir modelin tek örneği veri tabanınızdaki tek bir dokümana karşılık gelir.</a:t>
            </a:r>
          </a:p>
          <a:p>
            <a:r>
              <a:rPr lang="tr-TR" sz="2000" dirty="0" smtClean="0"/>
              <a:t>Bu bire-bir (</a:t>
            </a:r>
            <a:r>
              <a:rPr lang="tr-TR" sz="2000" dirty="0" err="1" smtClean="0"/>
              <a:t>one-to-one</a:t>
            </a:r>
            <a:r>
              <a:rPr lang="tr-TR" sz="2000" dirty="0" smtClean="0"/>
              <a:t>) ilişki sayesinde model oluşturma, okuma, kaydetme, silme (</a:t>
            </a:r>
            <a:r>
              <a:rPr lang="tr-TR" sz="2000" dirty="0" err="1" smtClean="0"/>
              <a:t>create</a:t>
            </a:r>
            <a:r>
              <a:rPr lang="tr-TR" sz="2000" dirty="0" smtClean="0"/>
              <a:t>, </a:t>
            </a:r>
            <a:r>
              <a:rPr lang="tr-TR" sz="2000" dirty="0" err="1" smtClean="0"/>
              <a:t>read</a:t>
            </a:r>
            <a:r>
              <a:rPr lang="tr-TR" sz="2000" dirty="0" smtClean="0"/>
              <a:t>, </a:t>
            </a:r>
            <a:r>
              <a:rPr lang="tr-TR" sz="2000" dirty="0" err="1" smtClean="0"/>
              <a:t>save</a:t>
            </a:r>
            <a:r>
              <a:rPr lang="tr-TR" sz="2000" dirty="0" smtClean="0"/>
              <a:t>, </a:t>
            </a:r>
            <a:r>
              <a:rPr lang="tr-TR" sz="2000" dirty="0" err="1" smtClean="0"/>
              <a:t>delete</a:t>
            </a:r>
            <a:r>
              <a:rPr lang="tr-TR" sz="2000" dirty="0" smtClean="0"/>
              <a:t>) işlemlerini yerine getirebilir.</a:t>
            </a:r>
          </a:p>
          <a:p>
            <a:r>
              <a:rPr lang="tr-TR" sz="2000" dirty="0" smtClean="0"/>
              <a:t>Bir sonraki dersimizde, API oluşturduğumuzda bunun nasıl olduğunu göreceğiz.</a:t>
            </a:r>
          </a:p>
          <a:p>
            <a:r>
              <a:rPr lang="tr-TR" sz="2000" dirty="0" smtClean="0"/>
              <a:t>Derleme işlemi çok basit ve tek satırda </a:t>
            </a:r>
            <a:r>
              <a:rPr lang="tr-TR" sz="2000" b="1" dirty="0" err="1" smtClean="0"/>
              <a:t>mekanSema</a:t>
            </a:r>
            <a:r>
              <a:rPr lang="tr-TR" sz="2000" dirty="0" smtClean="0"/>
              <a:t> tanımının altında yapılır.</a:t>
            </a:r>
          </a:p>
          <a:p>
            <a:endParaRPr lang="tr-TR" sz="2000" dirty="0"/>
          </a:p>
          <a:p>
            <a:r>
              <a:rPr lang="tr-TR" sz="2000" dirty="0"/>
              <a:t>Şimdi tüm her şeyin içinde olduğu </a:t>
            </a:r>
            <a:r>
              <a:rPr lang="tr-TR" sz="2000" dirty="0" err="1"/>
              <a:t>mekansema.js</a:t>
            </a:r>
            <a:r>
              <a:rPr lang="tr-TR" sz="2000" dirty="0"/>
              <a:t> dosyamızın içeriğine bir göz atalım. </a:t>
            </a:r>
          </a:p>
          <a:p>
            <a:endParaRPr lang="tr-TR" sz="2000" dirty="0" smtClean="0"/>
          </a:p>
          <a:p>
            <a:pPr lvl="1"/>
            <a:endParaRPr lang="tr-TR" sz="1400" dirty="0" smtClean="0"/>
          </a:p>
          <a:p>
            <a:pPr lvl="1"/>
            <a:endParaRPr lang="tr-TR" sz="1800" dirty="0"/>
          </a:p>
        </p:txBody>
      </p:sp>
      <p:sp>
        <p:nvSpPr>
          <p:cNvPr id="6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105400"/>
            <a:ext cx="4191000" cy="73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47800"/>
            <a:ext cx="6863497" cy="5029200"/>
          </a:xfrm>
          <a:prstGeom prst="rect">
            <a:avLst/>
          </a:prstGeom>
        </p:spPr>
      </p:pic>
      <p:sp>
        <p:nvSpPr>
          <p:cNvPr id="1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Mongoose</a:t>
            </a:r>
            <a:r>
              <a:rPr lang="tr-TR" dirty="0" smtClean="0"/>
              <a:t> Şeması Tanımlama</a:t>
            </a:r>
            <a:endParaRPr lang="tr-TR" dirty="0"/>
          </a:p>
        </p:txBody>
      </p:sp>
      <p:sp>
        <p:nvSpPr>
          <p:cNvPr id="13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4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Mongoose</a:t>
            </a:r>
            <a:r>
              <a:rPr lang="tr-TR" dirty="0" smtClean="0"/>
              <a:t> Şeması Tanımlama</a:t>
            </a:r>
            <a:endParaRPr lang="tr-TR" dirty="0"/>
          </a:p>
        </p:txBody>
      </p:sp>
      <p:sp>
        <p:nvSpPr>
          <p:cNvPr id="6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1" y="1447800"/>
            <a:ext cx="6816671" cy="51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9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257800"/>
          </a:xfrm>
        </p:spPr>
        <p:txBody>
          <a:bodyPr/>
          <a:lstStyle/>
          <a:p>
            <a:r>
              <a:rPr lang="tr-TR" dirty="0" err="1" smtClean="0"/>
              <a:t>MekanBul</a:t>
            </a:r>
            <a:r>
              <a:rPr lang="tr-TR" dirty="0" smtClean="0"/>
              <a:t> uygulamamızı geliştirmek için veri tabanı oluşturacağız ve test verisi ekleyeceğiz.</a:t>
            </a:r>
          </a:p>
          <a:p>
            <a:r>
              <a:rPr lang="tr-TR" dirty="0" err="1" smtClean="0"/>
              <a:t>MongoDB</a:t>
            </a:r>
            <a:r>
              <a:rPr lang="tr-TR" dirty="0" smtClean="0"/>
              <a:t> Shell bir komut satırı ekranıdır ve </a:t>
            </a:r>
            <a:r>
              <a:rPr lang="tr-TR" dirty="0" err="1" smtClean="0"/>
              <a:t>MongoDB</a:t>
            </a:r>
            <a:r>
              <a:rPr lang="tr-TR" dirty="0" smtClean="0"/>
              <a:t> yüklendiğinde otomatik olarak yüklenir.</a:t>
            </a:r>
          </a:p>
          <a:p>
            <a:r>
              <a:rPr lang="tr-TR" dirty="0" smtClean="0"/>
              <a:t>Bu komut satırı aracılığı ile veri tabanınız ile etkileşime geçebilirsiniz.</a:t>
            </a:r>
          </a:p>
          <a:p>
            <a:r>
              <a:rPr lang="tr-TR" dirty="0" smtClean="0"/>
              <a:t>Shell’e girmek için önce veri tabanınızı aktifleştirin.</a:t>
            </a:r>
          </a:p>
          <a:p>
            <a:pPr lvl="1"/>
            <a:r>
              <a:rPr lang="tr-TR" dirty="0" smtClean="0"/>
              <a:t>Windows kullananlar yönetici olarak </a:t>
            </a:r>
            <a:r>
              <a:rPr lang="tr-TR" dirty="0" err="1" smtClean="0"/>
              <a:t>cmd’yi</a:t>
            </a:r>
            <a:r>
              <a:rPr lang="tr-TR" dirty="0" smtClean="0"/>
              <a:t> çalıştırarak </a:t>
            </a:r>
            <a:r>
              <a:rPr lang="tr-TR" b="1" dirty="0" err="1" smtClean="0"/>
              <a:t>mongod</a:t>
            </a:r>
            <a:r>
              <a:rPr lang="tr-TR" dirty="0" smtClean="0"/>
              <a:t> komutu ile </a:t>
            </a:r>
            <a:r>
              <a:rPr lang="tr-TR" dirty="0" err="1" smtClean="0"/>
              <a:t>MongoDB’yi</a:t>
            </a:r>
            <a:r>
              <a:rPr lang="tr-TR" dirty="0" smtClean="0"/>
              <a:t> aktif hale getirebilir.</a:t>
            </a:r>
          </a:p>
          <a:p>
            <a:pPr lvl="1"/>
            <a:r>
              <a:rPr lang="tr-TR" dirty="0" smtClean="0"/>
              <a:t>OSX, Linux kullananlar </a:t>
            </a:r>
            <a:r>
              <a:rPr lang="tr-TR" b="1" dirty="0" err="1" smtClean="0"/>
              <a:t>sudo</a:t>
            </a:r>
            <a:r>
              <a:rPr lang="tr-TR" b="1" dirty="0" smtClean="0"/>
              <a:t> </a:t>
            </a:r>
            <a:r>
              <a:rPr lang="tr-TR" b="1" dirty="0" err="1" smtClean="0"/>
              <a:t>mongod</a:t>
            </a:r>
            <a:r>
              <a:rPr lang="tr-TR" dirty="0" smtClean="0"/>
              <a:t> diyerek </a:t>
            </a:r>
            <a:r>
              <a:rPr lang="tr-TR" dirty="0" err="1" smtClean="0"/>
              <a:t>MongoDB’yi</a:t>
            </a:r>
            <a:r>
              <a:rPr lang="tr-TR" dirty="0" smtClean="0"/>
              <a:t> aktif hale getirebilir.</a:t>
            </a:r>
          </a:p>
          <a:p>
            <a:r>
              <a:rPr lang="tr-TR" dirty="0" smtClean="0"/>
              <a:t>Farklı bir komut satırı ekranında </a:t>
            </a:r>
            <a:r>
              <a:rPr lang="tr-TR" b="1" dirty="0" err="1" smtClean="0"/>
              <a:t>mongo</a:t>
            </a:r>
            <a:r>
              <a:rPr lang="tr-TR" dirty="0" smtClean="0"/>
              <a:t> </a:t>
            </a:r>
            <a:r>
              <a:rPr lang="tr-TR" dirty="0" smtClean="0"/>
              <a:t>yazarak Shell’e geçiş yapın.</a:t>
            </a:r>
          </a:p>
        </p:txBody>
      </p:sp>
      <p:sp>
        <p:nvSpPr>
          <p:cNvPr id="7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MongoDB</a:t>
            </a:r>
            <a:r>
              <a:rPr lang="tr-TR" dirty="0" smtClean="0"/>
              <a:t> Shell Kullanımı</a:t>
            </a:r>
            <a:endParaRPr lang="tr-TR" dirty="0"/>
          </a:p>
        </p:txBody>
      </p:sp>
      <p:sp>
        <p:nvSpPr>
          <p:cNvPr id="8" name="Shape 279"/>
          <p:cNvSpPr/>
          <p:nvPr/>
        </p:nvSpPr>
        <p:spPr>
          <a:xfrm>
            <a:off x="376577" y="685800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453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 smtClean="0"/>
              <a:t>Express Uygulamasını </a:t>
            </a:r>
            <a:r>
              <a:rPr lang="tr-TR" sz="2400" dirty="0" err="1" smtClean="0"/>
              <a:t>MongoDB’ye</a:t>
            </a:r>
            <a:r>
              <a:rPr lang="tr-TR" sz="2400" dirty="0"/>
              <a:t> </a:t>
            </a:r>
            <a:r>
              <a:rPr lang="tr-TR" sz="2400" dirty="0" smtClean="0"/>
              <a:t>Bağlama</a:t>
            </a:r>
            <a:endParaRPr lang="tr-TR" sz="2400" dirty="0"/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9" y="1447800"/>
            <a:ext cx="8016391" cy="453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7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MongoDB</a:t>
            </a:r>
            <a:r>
              <a:rPr lang="tr-TR" dirty="0" smtClean="0"/>
              <a:t> Shell Kullanımı</a:t>
            </a:r>
            <a:endParaRPr lang="tr-TR" dirty="0"/>
          </a:p>
        </p:txBody>
      </p:sp>
      <p:sp>
        <p:nvSpPr>
          <p:cNvPr id="8" name="Shape 279"/>
          <p:cNvSpPr/>
          <p:nvPr/>
        </p:nvSpPr>
        <p:spPr>
          <a:xfrm>
            <a:off x="376577" y="685800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İçerik Yer Tutucus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Aşağıdaki ekrana benzer bir ekranla karşılaşacaksınız.</a:t>
            </a:r>
          </a:p>
          <a:p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05000"/>
            <a:ext cx="8305800" cy="332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2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MongoDB</a:t>
            </a:r>
            <a:r>
              <a:rPr lang="tr-TR" dirty="0" smtClean="0"/>
              <a:t> Shell Kullanımı</a:t>
            </a:r>
            <a:endParaRPr lang="tr-TR" dirty="0"/>
          </a:p>
        </p:txBody>
      </p:sp>
      <p:sp>
        <p:nvSpPr>
          <p:cNvPr id="8" name="Shape 279"/>
          <p:cNvSpPr/>
          <p:nvPr/>
        </p:nvSpPr>
        <p:spPr>
          <a:xfrm>
            <a:off x="376577" y="685800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İçerik Yer Tutucus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200" dirty="0" err="1" smtClean="0"/>
              <a:t>MongoDB’de</a:t>
            </a:r>
            <a:r>
              <a:rPr lang="tr-TR" sz="2200" dirty="0" smtClean="0"/>
              <a:t> var olan </a:t>
            </a:r>
            <a:r>
              <a:rPr lang="tr-TR" sz="2200" dirty="0" err="1" smtClean="0"/>
              <a:t>veritabanlarını</a:t>
            </a:r>
            <a:r>
              <a:rPr lang="tr-TR" sz="2200" dirty="0" smtClean="0"/>
              <a:t> listelemek için:</a:t>
            </a:r>
          </a:p>
          <a:p>
            <a:pPr lvl="1"/>
            <a:r>
              <a:rPr lang="tr-TR" sz="1800" b="1" dirty="0" err="1"/>
              <a:t>s</a:t>
            </a:r>
            <a:r>
              <a:rPr lang="tr-TR" sz="1800" b="1" dirty="0" err="1" smtClean="0"/>
              <a:t>how</a:t>
            </a:r>
            <a:r>
              <a:rPr lang="tr-TR" sz="1800" b="1" dirty="0" smtClean="0"/>
              <a:t> </a:t>
            </a:r>
            <a:r>
              <a:rPr lang="tr-TR" sz="1800" b="1" dirty="0" err="1" smtClean="0"/>
              <a:t>dbs</a:t>
            </a:r>
            <a:endParaRPr lang="tr-TR" sz="1800" b="1" dirty="0" smtClean="0"/>
          </a:p>
          <a:p>
            <a:pPr lvl="1"/>
            <a:endParaRPr lang="tr-TR" b="1" dirty="0"/>
          </a:p>
          <a:p>
            <a:endParaRPr lang="tr-TR" b="1" dirty="0" smtClean="0"/>
          </a:p>
          <a:p>
            <a:r>
              <a:rPr lang="tr-TR" sz="2200" dirty="0" smtClean="0"/>
              <a:t>Farklı bir veri tabanı kullanmak için:</a:t>
            </a:r>
          </a:p>
          <a:p>
            <a:pPr lvl="1"/>
            <a:r>
              <a:rPr lang="tr-TR" sz="1800" b="1" dirty="0" err="1" smtClean="0"/>
              <a:t>use</a:t>
            </a:r>
            <a:r>
              <a:rPr lang="tr-TR" sz="1800" b="1" dirty="0" smtClean="0"/>
              <a:t> </a:t>
            </a:r>
            <a:r>
              <a:rPr lang="tr-TR" sz="1800" b="1" dirty="0" err="1" smtClean="0"/>
              <a:t>veritabaniismi</a:t>
            </a:r>
            <a:endParaRPr lang="tr-TR" sz="1800" b="1" dirty="0" smtClean="0"/>
          </a:p>
          <a:p>
            <a:pPr lvl="1"/>
            <a:r>
              <a:rPr lang="tr-TR" sz="1800" b="1" dirty="0" smtClean="0"/>
              <a:t>Örnek: </a:t>
            </a:r>
            <a:r>
              <a:rPr lang="tr-TR" sz="1800" dirty="0" err="1" smtClean="0"/>
              <a:t>use</a:t>
            </a:r>
            <a:r>
              <a:rPr lang="tr-TR" sz="1800" dirty="0" smtClean="0"/>
              <a:t> </a:t>
            </a:r>
            <a:r>
              <a:rPr lang="tr-TR" sz="1800" dirty="0" err="1" smtClean="0"/>
              <a:t>local</a:t>
            </a:r>
            <a:endParaRPr lang="tr-TR" sz="1800" dirty="0" smtClean="0"/>
          </a:p>
          <a:p>
            <a:pPr lvl="1"/>
            <a:endParaRPr lang="tr-TR" dirty="0"/>
          </a:p>
          <a:p>
            <a:r>
              <a:rPr lang="tr-TR" sz="2200" dirty="0"/>
              <a:t> </a:t>
            </a:r>
            <a:r>
              <a:rPr lang="tr-TR" sz="2200" dirty="0" smtClean="0"/>
              <a:t>Bulunduğunuz veri tabanındaki koleksiyonları listelemek için:</a:t>
            </a:r>
          </a:p>
          <a:p>
            <a:pPr lvl="1"/>
            <a:r>
              <a:rPr lang="tr-TR" sz="1800" b="1" dirty="0" err="1"/>
              <a:t>s</a:t>
            </a:r>
            <a:r>
              <a:rPr lang="tr-TR" sz="1800" b="1" dirty="0" err="1" smtClean="0"/>
              <a:t>how</a:t>
            </a:r>
            <a:r>
              <a:rPr lang="tr-TR" sz="1800" b="1" dirty="0" smtClean="0"/>
              <a:t> </a:t>
            </a:r>
            <a:r>
              <a:rPr lang="tr-TR" sz="1800" b="1" dirty="0" err="1" smtClean="0"/>
              <a:t>collections</a:t>
            </a:r>
            <a:endParaRPr lang="tr-TR" sz="1800" b="1" dirty="0" smtClean="0"/>
          </a:p>
          <a:p>
            <a:pPr lvl="1"/>
            <a:r>
              <a:rPr lang="tr-TR" sz="1800" dirty="0" smtClean="0"/>
              <a:t>Bende sadece </a:t>
            </a:r>
            <a:r>
              <a:rPr lang="tr-TR" sz="1800" dirty="0" err="1" smtClean="0"/>
              <a:t>startup_log</a:t>
            </a:r>
            <a:r>
              <a:rPr lang="tr-TR" sz="1800" dirty="0" smtClean="0"/>
              <a:t> isminde bir koleksiyon varmış</a:t>
            </a:r>
          </a:p>
          <a:p>
            <a:pPr lvl="1"/>
            <a:endParaRPr lang="tr-TR" dirty="0" smtClean="0"/>
          </a:p>
          <a:p>
            <a:pPr lvl="1"/>
            <a:endParaRPr lang="tr-TR" dirty="0" smtClean="0"/>
          </a:p>
          <a:p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937" y="1828800"/>
            <a:ext cx="3467101" cy="990600"/>
          </a:xfrm>
          <a:prstGeom prst="rect">
            <a:avLst/>
          </a:prstGeom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386632"/>
            <a:ext cx="3160776" cy="977963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88" y="5527197"/>
            <a:ext cx="3352800" cy="100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3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MongoDB</a:t>
            </a:r>
            <a:r>
              <a:rPr lang="tr-TR" dirty="0" smtClean="0"/>
              <a:t> Shell Kullanımı</a:t>
            </a:r>
            <a:endParaRPr lang="tr-TR" dirty="0"/>
          </a:p>
        </p:txBody>
      </p:sp>
      <p:sp>
        <p:nvSpPr>
          <p:cNvPr id="8" name="Shape 279"/>
          <p:cNvSpPr/>
          <p:nvPr/>
        </p:nvSpPr>
        <p:spPr>
          <a:xfrm>
            <a:off x="376577" y="685800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İçerik Yer Tutucusu 3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dirty="0" err="1" smtClean="0"/>
              <a:t>MongoDB</a:t>
            </a:r>
            <a:r>
              <a:rPr lang="tr-TR" dirty="0" smtClean="0"/>
              <a:t> Shell sorgu yapmanızı da sağlar.</a:t>
            </a:r>
          </a:p>
          <a:p>
            <a:pPr lvl="1"/>
            <a:r>
              <a:rPr lang="tr-TR" b="1" dirty="0" smtClean="0"/>
              <a:t>Komut: </a:t>
            </a:r>
            <a:r>
              <a:rPr lang="tr-TR" dirty="0" err="1" smtClean="0"/>
              <a:t>db.koleksiyonismi.find</a:t>
            </a:r>
            <a:r>
              <a:rPr lang="tr-TR" dirty="0" smtClean="0"/>
              <a:t>()</a:t>
            </a:r>
          </a:p>
          <a:p>
            <a:pPr lvl="1"/>
            <a:r>
              <a:rPr lang="tr-TR" b="1" dirty="0" smtClean="0"/>
              <a:t>Örnek: </a:t>
            </a:r>
            <a:r>
              <a:rPr lang="tr-TR" dirty="0" err="1" smtClean="0"/>
              <a:t>db.startup_log.</a:t>
            </a:r>
            <a:r>
              <a:rPr lang="tr-TR" b="1" dirty="0" err="1" smtClean="0"/>
              <a:t>find</a:t>
            </a:r>
            <a:r>
              <a:rPr lang="tr-TR" b="1" dirty="0"/>
              <a:t>() </a:t>
            </a:r>
            <a:endParaRPr lang="tr-TR" b="1" dirty="0" smtClean="0"/>
          </a:p>
          <a:p>
            <a:pPr lvl="1"/>
            <a:r>
              <a:rPr lang="tr-TR" dirty="0" err="1"/>
              <a:t>s</a:t>
            </a:r>
            <a:r>
              <a:rPr lang="tr-TR" dirty="0" err="1" smtClean="0"/>
              <a:t>tartup_log</a:t>
            </a:r>
            <a:r>
              <a:rPr lang="tr-TR" dirty="0" smtClean="0"/>
              <a:t> koleksiyonundaki tüm verileri getirir.</a:t>
            </a:r>
          </a:p>
          <a:p>
            <a:pPr lvl="1"/>
            <a:r>
              <a:rPr lang="tr-TR" b="1" dirty="0" err="1"/>
              <a:t>db.mekanlar.find</a:t>
            </a:r>
            <a:r>
              <a:rPr lang="tr-TR" b="1" dirty="0"/>
              <a:t>().</a:t>
            </a:r>
            <a:r>
              <a:rPr lang="tr-TR" b="1" dirty="0" err="1"/>
              <a:t>pretty</a:t>
            </a:r>
            <a:r>
              <a:rPr lang="tr-TR" b="1" dirty="0" smtClean="0"/>
              <a:t>() </a:t>
            </a:r>
            <a:r>
              <a:rPr lang="tr-TR" dirty="0" smtClean="0"/>
              <a:t>derseniz daha okunaklı görünür.</a:t>
            </a:r>
          </a:p>
          <a:p>
            <a:r>
              <a:rPr lang="tr-TR" dirty="0" smtClean="0"/>
              <a:t>Veri tabanı oluşturmak için bir komut gerekmez.</a:t>
            </a:r>
            <a:r>
              <a:rPr lang="tr-TR" b="1" dirty="0" smtClean="0"/>
              <a:t> </a:t>
            </a:r>
            <a:r>
              <a:rPr lang="tr-TR" b="1" dirty="0" err="1"/>
              <a:t>u</a:t>
            </a:r>
            <a:r>
              <a:rPr lang="tr-TR" b="1" dirty="0" err="1" smtClean="0"/>
              <a:t>se</a:t>
            </a:r>
            <a:r>
              <a:rPr lang="tr-TR" b="1" dirty="0" smtClean="0"/>
              <a:t> </a:t>
            </a:r>
            <a:r>
              <a:rPr lang="tr-TR" dirty="0" smtClean="0"/>
              <a:t>komutu ile doğrudan otomatik veri tabanı oluşturulur. </a:t>
            </a:r>
            <a:r>
              <a:rPr lang="tr-TR" b="1" dirty="0" err="1" smtClean="0"/>
              <a:t>mekanbul</a:t>
            </a:r>
            <a:r>
              <a:rPr lang="tr-TR" dirty="0" smtClean="0"/>
              <a:t> isminde bir veri tabanı oluşturmak için:</a:t>
            </a:r>
          </a:p>
          <a:p>
            <a:pPr lvl="1"/>
            <a:r>
              <a:rPr lang="tr-TR" dirty="0" err="1" smtClean="0"/>
              <a:t>use</a:t>
            </a:r>
            <a:r>
              <a:rPr lang="tr-TR" dirty="0" smtClean="0"/>
              <a:t> </a:t>
            </a:r>
            <a:r>
              <a:rPr lang="tr-TR" dirty="0" err="1" smtClean="0"/>
              <a:t>mekanbul</a:t>
            </a:r>
            <a:endParaRPr lang="tr-TR" dirty="0" smtClean="0"/>
          </a:p>
          <a:p>
            <a:r>
              <a:rPr lang="tr-TR" dirty="0" smtClean="0"/>
              <a:t>Veri eklemek için daha önce modelde tanımladığımız koleksiyon adını “mekanlar” kullanarak ekleyeceğiz.</a:t>
            </a:r>
          </a:p>
          <a:p>
            <a:pPr lvl="1"/>
            <a:r>
              <a:rPr lang="tr-TR" dirty="0" err="1" smtClean="0"/>
              <a:t>db.save</a:t>
            </a:r>
            <a:r>
              <a:rPr lang="tr-TR" b="1" dirty="0" smtClean="0"/>
              <a:t>(“Buraya </a:t>
            </a:r>
            <a:r>
              <a:rPr lang="tr-TR" b="1" dirty="0" err="1" smtClean="0"/>
              <a:t>json</a:t>
            </a:r>
            <a:r>
              <a:rPr lang="tr-TR" b="1" dirty="0" smtClean="0"/>
              <a:t> formatında eklenecek veriyi yazacağız”</a:t>
            </a:r>
            <a:r>
              <a:rPr lang="tr-TR" dirty="0" smtClean="0"/>
              <a:t>)</a:t>
            </a:r>
          </a:p>
          <a:p>
            <a:pPr lvl="1"/>
            <a:r>
              <a:rPr lang="tr-TR" dirty="0" smtClean="0"/>
              <a:t>Örnek bir sonraki sayfada.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6402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MongoDB</a:t>
            </a:r>
            <a:r>
              <a:rPr lang="tr-TR" dirty="0" smtClean="0"/>
              <a:t> Shell Kullanımı</a:t>
            </a:r>
            <a:endParaRPr lang="tr-TR" dirty="0"/>
          </a:p>
        </p:txBody>
      </p:sp>
      <p:sp>
        <p:nvSpPr>
          <p:cNvPr id="8" name="Shape 279"/>
          <p:cNvSpPr/>
          <p:nvPr/>
        </p:nvSpPr>
        <p:spPr>
          <a:xfrm>
            <a:off x="376577" y="685800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" name="İçerik Yer Tutucusu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4" y="1375823"/>
            <a:ext cx="4805856" cy="4720177"/>
          </a:xfrm>
        </p:spPr>
      </p:pic>
      <p:sp>
        <p:nvSpPr>
          <p:cNvPr id="3" name="Metin kutusu 2"/>
          <p:cNvSpPr txBox="1"/>
          <p:nvPr/>
        </p:nvSpPr>
        <p:spPr>
          <a:xfrm>
            <a:off x="4823846" y="1339661"/>
            <a:ext cx="4320153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tr-TR" sz="1400" dirty="0" smtClean="0"/>
              <a:t>Yandaki bilgileri </a:t>
            </a:r>
            <a:r>
              <a:rPr lang="tr-TR" sz="1400" dirty="0" err="1" smtClean="0"/>
              <a:t>Sublime’da</a:t>
            </a:r>
            <a:r>
              <a:rPr lang="tr-TR" sz="1400" dirty="0" smtClean="0"/>
              <a:t> yazın.</a:t>
            </a:r>
          </a:p>
          <a:p>
            <a:pPr marL="457200" indent="-457200" algn="l">
              <a:buAutoNum type="arabicPeriod"/>
            </a:pPr>
            <a:r>
              <a:rPr lang="tr-TR" sz="1400" dirty="0" smtClean="0"/>
              <a:t>Hepsini kopyalayın.</a:t>
            </a:r>
          </a:p>
          <a:p>
            <a:pPr marL="457200" indent="-457200" algn="l">
              <a:buAutoNum type="arabicPeriod"/>
            </a:pPr>
            <a:r>
              <a:rPr lang="tr-TR" sz="1400" dirty="0" err="1" smtClean="0"/>
              <a:t>MongoDB</a:t>
            </a:r>
            <a:r>
              <a:rPr lang="tr-TR" sz="1400" dirty="0" smtClean="0"/>
              <a:t> Shell’e yapıştırın.</a:t>
            </a:r>
          </a:p>
          <a:p>
            <a:pPr marL="457200" indent="-457200" algn="l">
              <a:buFontTx/>
              <a:buAutoNum type="arabicPeriod"/>
            </a:pPr>
            <a:r>
              <a:rPr lang="tr-TR" sz="1400" dirty="0"/>
              <a:t>Yapıştıramayanlar alternatif olarak </a:t>
            </a:r>
            <a:r>
              <a:rPr lang="tr-TR" sz="1400" dirty="0" smtClean="0"/>
              <a:t>3TStudio </a:t>
            </a:r>
            <a:r>
              <a:rPr lang="tr-TR" sz="1400" dirty="0" err="1"/>
              <a:t>IntelliShell</a:t>
            </a:r>
            <a:r>
              <a:rPr lang="tr-TR" sz="1400" dirty="0"/>
              <a:t> kullanabilir</a:t>
            </a:r>
            <a:r>
              <a:rPr lang="tr-TR" sz="1400" dirty="0" smtClean="0"/>
              <a:t>.</a:t>
            </a:r>
          </a:p>
          <a:p>
            <a:pPr marL="457200" indent="-457200" algn="l">
              <a:buAutoNum type="arabicPeriod"/>
            </a:pPr>
            <a:r>
              <a:rPr lang="tr-TR" sz="1400" dirty="0" err="1" smtClean="0"/>
              <a:t>Enter’a</a:t>
            </a:r>
            <a:r>
              <a:rPr lang="tr-TR" sz="1400" dirty="0" smtClean="0"/>
              <a:t> basın.</a:t>
            </a:r>
          </a:p>
          <a:p>
            <a:pPr marL="457200" indent="-457200" algn="l">
              <a:buAutoNum type="arabicPeriod"/>
            </a:pPr>
            <a:r>
              <a:rPr lang="tr-TR" sz="1400" dirty="0" smtClean="0"/>
              <a:t>Hata yapmadıysanız başarıyla veri tabanına eklenecek ve </a:t>
            </a:r>
            <a:r>
              <a:rPr lang="tr-TR" sz="1400" b="1" dirty="0" err="1" smtClean="0"/>
              <a:t>WriteResult</a:t>
            </a:r>
            <a:r>
              <a:rPr lang="tr-TR" sz="1400" b="1" dirty="0"/>
              <a:t>({ "</a:t>
            </a:r>
            <a:r>
              <a:rPr lang="tr-TR" sz="1400" b="1" dirty="0" err="1"/>
              <a:t>nInserted</a:t>
            </a:r>
            <a:r>
              <a:rPr lang="tr-TR" sz="1400" b="1" dirty="0"/>
              <a:t>" : 1 </a:t>
            </a:r>
            <a:r>
              <a:rPr lang="tr-TR" sz="1400" b="1" dirty="0" smtClean="0"/>
              <a:t>}) </a:t>
            </a:r>
            <a:r>
              <a:rPr lang="tr-TR" sz="1400" dirty="0" smtClean="0"/>
              <a:t>mesajı alacaksınız.</a:t>
            </a:r>
          </a:p>
          <a:p>
            <a:pPr marL="457200" indent="-457200" algn="l">
              <a:buFontTx/>
              <a:buAutoNum type="arabicPeriod"/>
            </a:pPr>
            <a:r>
              <a:rPr lang="tr-TR" sz="1400" b="1" dirty="0" err="1"/>
              <a:t>show</a:t>
            </a:r>
            <a:r>
              <a:rPr lang="tr-TR" sz="1400" b="1" dirty="0"/>
              <a:t> </a:t>
            </a:r>
            <a:r>
              <a:rPr lang="tr-TR" sz="1400" b="1" dirty="0" err="1" smtClean="0"/>
              <a:t>collections</a:t>
            </a:r>
            <a:r>
              <a:rPr lang="tr-TR" sz="1400" b="1" dirty="0" smtClean="0"/>
              <a:t> </a:t>
            </a:r>
            <a:r>
              <a:rPr lang="tr-TR" sz="1400" dirty="0" smtClean="0"/>
              <a:t>dediğinizde </a:t>
            </a:r>
            <a:r>
              <a:rPr lang="tr-TR" sz="1400" b="1" dirty="0" smtClean="0"/>
              <a:t>mekanlar</a:t>
            </a:r>
            <a:r>
              <a:rPr lang="tr-TR" sz="1400" dirty="0" smtClean="0"/>
              <a:t> görünecek</a:t>
            </a:r>
          </a:p>
          <a:p>
            <a:pPr marL="457200" indent="-457200" algn="l">
              <a:buFontTx/>
              <a:buAutoNum type="arabicPeriod"/>
            </a:pPr>
            <a:r>
              <a:rPr lang="tr-TR" sz="1400" b="1" dirty="0" err="1"/>
              <a:t>db.mekanlar.find</a:t>
            </a:r>
            <a:r>
              <a:rPr lang="tr-TR" sz="1400" b="1" dirty="0" smtClean="0"/>
              <a:t>() </a:t>
            </a:r>
            <a:r>
              <a:rPr lang="tr-TR" sz="1400" dirty="0" smtClean="0"/>
              <a:t>dediğinizde eklediğiniz veriyi görebileceksiniz.</a:t>
            </a:r>
          </a:p>
          <a:p>
            <a:pPr marL="457200" indent="-457200" algn="l">
              <a:buFontTx/>
              <a:buAutoNum type="arabicPeriod"/>
            </a:pPr>
            <a:r>
              <a:rPr lang="tr-TR" sz="1400" dirty="0" smtClean="0"/>
              <a:t>Kendisi otomatik </a:t>
            </a:r>
            <a:r>
              <a:rPr lang="tr-TR" sz="1400" b="1" dirty="0" smtClean="0"/>
              <a:t>_</a:t>
            </a:r>
            <a:r>
              <a:rPr lang="tr-TR" sz="1400" b="1" dirty="0" err="1" smtClean="0"/>
              <a:t>id</a:t>
            </a:r>
            <a:r>
              <a:rPr lang="tr-TR" sz="1400" b="1" dirty="0" smtClean="0"/>
              <a:t> </a:t>
            </a:r>
            <a:r>
              <a:rPr lang="tr-TR" sz="1400" dirty="0" smtClean="0"/>
              <a:t>yani </a:t>
            </a:r>
            <a:r>
              <a:rPr lang="tr-TR" sz="1400" dirty="0" err="1" smtClean="0"/>
              <a:t>primary</a:t>
            </a:r>
            <a:r>
              <a:rPr lang="tr-TR" sz="1400" dirty="0" smtClean="0"/>
              <a:t> </a:t>
            </a:r>
            <a:r>
              <a:rPr lang="tr-TR" sz="1400" dirty="0" err="1" smtClean="0"/>
              <a:t>key</a:t>
            </a:r>
            <a:r>
              <a:rPr lang="tr-TR" sz="1400" dirty="0" smtClean="0"/>
              <a:t> atayacak.</a:t>
            </a:r>
          </a:p>
          <a:p>
            <a:pPr marL="457200" indent="-457200" algn="l">
              <a:buFontTx/>
              <a:buAutoNum type="arabicPeriod"/>
            </a:pPr>
            <a:r>
              <a:rPr lang="tr-TR" sz="1400" dirty="0" smtClean="0"/>
              <a:t>İsterseniz </a:t>
            </a:r>
            <a:r>
              <a:rPr lang="tr-TR" sz="1400" dirty="0" err="1" smtClean="0"/>
              <a:t>Studio</a:t>
            </a:r>
            <a:r>
              <a:rPr lang="tr-TR" sz="1400" dirty="0" smtClean="0"/>
              <a:t> 3T ile de veri tabanını görebilirsiniz.</a:t>
            </a:r>
            <a:endParaRPr lang="tr-TR" sz="1400" dirty="0"/>
          </a:p>
          <a:p>
            <a:pPr marL="457200" indent="-457200" algn="l">
              <a:buFontTx/>
              <a:buAutoNum type="arabicPeriod"/>
            </a:pPr>
            <a:endParaRPr lang="tr-TR" sz="1400" dirty="0"/>
          </a:p>
          <a:p>
            <a:pPr marL="457200" indent="-457200" algn="l">
              <a:buAutoNum type="arabicPeriod"/>
            </a:pP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06505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İçerik Yer Tutucusu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47800"/>
            <a:ext cx="8534400" cy="3994826"/>
          </a:xfrm>
        </p:spPr>
      </p:pic>
      <p:sp>
        <p:nvSpPr>
          <p:cNvPr id="7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MongoDB</a:t>
            </a:r>
            <a:r>
              <a:rPr lang="tr-TR" dirty="0" smtClean="0"/>
              <a:t> Shell Kullanımı</a:t>
            </a:r>
            <a:endParaRPr lang="tr-TR" dirty="0"/>
          </a:p>
        </p:txBody>
      </p:sp>
      <p:sp>
        <p:nvSpPr>
          <p:cNvPr id="8" name="Shape 279"/>
          <p:cNvSpPr/>
          <p:nvPr/>
        </p:nvSpPr>
        <p:spPr>
          <a:xfrm>
            <a:off x="376577" y="685800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Metin kutusu 3"/>
          <p:cNvSpPr txBox="1"/>
          <p:nvPr/>
        </p:nvSpPr>
        <p:spPr>
          <a:xfrm>
            <a:off x="1638300" y="5638800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mtClean="0"/>
              <a:t>Konsol Çıktısı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8467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26845"/>
            <a:ext cx="8458200" cy="4440555"/>
          </a:xfrm>
        </p:spPr>
      </p:pic>
      <p:sp>
        <p:nvSpPr>
          <p:cNvPr id="7" name="Metin kutusu 6"/>
          <p:cNvSpPr txBox="1"/>
          <p:nvPr/>
        </p:nvSpPr>
        <p:spPr>
          <a:xfrm>
            <a:off x="1638300" y="5959886"/>
            <a:ext cx="586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Studio</a:t>
            </a:r>
            <a:r>
              <a:rPr lang="tr-TR" dirty="0" smtClean="0"/>
              <a:t> 3T Görünümü</a:t>
            </a:r>
            <a:endParaRPr lang="tr-TR" dirty="0"/>
          </a:p>
        </p:txBody>
      </p:sp>
      <p:sp>
        <p:nvSpPr>
          <p:cNvPr id="9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MongoDB</a:t>
            </a:r>
            <a:r>
              <a:rPr lang="tr-TR" dirty="0" smtClean="0"/>
              <a:t> Shell Kullanımı</a:t>
            </a:r>
            <a:endParaRPr lang="tr-TR" dirty="0"/>
          </a:p>
        </p:txBody>
      </p:sp>
      <p:sp>
        <p:nvSpPr>
          <p:cNvPr id="10" name="Shape 279"/>
          <p:cNvSpPr/>
          <p:nvPr/>
        </p:nvSpPr>
        <p:spPr>
          <a:xfrm>
            <a:off x="376577" y="685800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3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MongoDB</a:t>
            </a:r>
            <a:r>
              <a:rPr lang="tr-TR" dirty="0" smtClean="0"/>
              <a:t> Shell Kullanımı</a:t>
            </a:r>
            <a:endParaRPr lang="tr-TR" dirty="0"/>
          </a:p>
        </p:txBody>
      </p:sp>
      <p:sp>
        <p:nvSpPr>
          <p:cNvPr id="8" name="Shape 279"/>
          <p:cNvSpPr/>
          <p:nvPr/>
        </p:nvSpPr>
        <p:spPr>
          <a:xfrm>
            <a:off x="376577" y="685800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İçerik Yer Tutucusu 3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dirty="0" err="1" smtClean="0"/>
              <a:t>MongoDB’de</a:t>
            </a:r>
            <a:r>
              <a:rPr lang="tr-TR" dirty="0" smtClean="0"/>
              <a:t> eğer var olan dokümanı güncelleyecekseniz </a:t>
            </a:r>
            <a:r>
              <a:rPr lang="tr-TR" b="1" dirty="0" err="1" smtClean="0"/>
              <a:t>update</a:t>
            </a:r>
            <a:r>
              <a:rPr lang="tr-TR" dirty="0" smtClean="0"/>
              <a:t> komutunu kullanmalısınız. Güncelleyeceğiniz alan dokümanda yoksa eklenir, varsa üzerine yazılır.</a:t>
            </a:r>
          </a:p>
          <a:p>
            <a:r>
              <a:rPr lang="tr-TR" dirty="0" err="1"/>
              <a:t>u</a:t>
            </a:r>
            <a:r>
              <a:rPr lang="tr-TR" dirty="0" err="1" smtClean="0"/>
              <a:t>pdate</a:t>
            </a:r>
            <a:r>
              <a:rPr lang="tr-TR" dirty="0" smtClean="0"/>
              <a:t> komutu 2 parametre alır:</a:t>
            </a:r>
          </a:p>
          <a:p>
            <a:pPr lvl="1"/>
            <a:r>
              <a:rPr lang="tr-TR" dirty="0" smtClean="0"/>
              <a:t>1. parametrede hangi dokümanı güncelleyeceğinizi belirtirsiniz.</a:t>
            </a:r>
          </a:p>
          <a:p>
            <a:pPr lvl="1"/>
            <a:r>
              <a:rPr lang="tr-TR" dirty="0" smtClean="0"/>
              <a:t>2. parametrede ise doküman bulunduğunda hangi işlemi yapacağınızı belirtirsiniz.</a:t>
            </a:r>
          </a:p>
          <a:p>
            <a:r>
              <a:rPr lang="tr-TR" dirty="0" smtClean="0"/>
              <a:t>Basit bir sorgu ile ‘</a:t>
            </a:r>
            <a:r>
              <a:rPr lang="tr-TR" dirty="0" err="1" smtClean="0"/>
              <a:t>Starbucks</a:t>
            </a:r>
            <a:r>
              <a:rPr lang="tr-TR" dirty="0"/>
              <a:t>’ isimli mekanı bularak ve ‘</a:t>
            </a:r>
            <a:r>
              <a:rPr lang="tr-TR" b="1" dirty="0"/>
              <a:t>$</a:t>
            </a:r>
            <a:r>
              <a:rPr lang="tr-TR" b="1" dirty="0" err="1" smtClean="0"/>
              <a:t>push</a:t>
            </a:r>
            <a:r>
              <a:rPr lang="tr-TR" dirty="0" smtClean="0"/>
              <a:t>’ komutuyla da </a:t>
            </a:r>
            <a:r>
              <a:rPr lang="tr-TR" b="1" dirty="0" smtClean="0"/>
              <a:t>yorumlar</a:t>
            </a:r>
            <a:r>
              <a:rPr lang="tr-TR" dirty="0" smtClean="0"/>
              <a:t> yoluna yeni nesne ekleyeceğimizi belirtebiliriz.</a:t>
            </a:r>
          </a:p>
        </p:txBody>
      </p:sp>
    </p:spTree>
    <p:extLst>
      <p:ext uri="{BB962C8B-B14F-4D97-AF65-F5344CB8AC3E}">
        <p14:creationId xmlns:p14="http://schemas.microsoft.com/office/powerpoint/2010/main" val="1264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MongoDB</a:t>
            </a:r>
            <a:r>
              <a:rPr lang="tr-TR" dirty="0" smtClean="0"/>
              <a:t> Shell Kullanımı</a:t>
            </a:r>
            <a:endParaRPr lang="tr-TR" dirty="0"/>
          </a:p>
        </p:txBody>
      </p:sp>
      <p:sp>
        <p:nvSpPr>
          <p:cNvPr id="8" name="Shape 279"/>
          <p:cNvSpPr/>
          <p:nvPr/>
        </p:nvSpPr>
        <p:spPr>
          <a:xfrm>
            <a:off x="376577" y="685800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2" name="İçerik Yer Tutucusu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524000"/>
            <a:ext cx="4623747" cy="3581400"/>
          </a:xfrm>
        </p:spPr>
      </p:pic>
      <p:sp>
        <p:nvSpPr>
          <p:cNvPr id="3" name="Metin kutusu 2"/>
          <p:cNvSpPr txBox="1"/>
          <p:nvPr/>
        </p:nvSpPr>
        <p:spPr>
          <a:xfrm>
            <a:off x="4850323" y="1370657"/>
            <a:ext cx="43201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tr-TR" sz="1600" dirty="0" smtClean="0"/>
              <a:t>Yandaki bilgileri </a:t>
            </a:r>
            <a:r>
              <a:rPr lang="tr-TR" sz="1600" dirty="0" err="1" smtClean="0"/>
              <a:t>Sublime’da</a:t>
            </a:r>
            <a:r>
              <a:rPr lang="tr-TR" sz="1600" dirty="0" smtClean="0"/>
              <a:t> yazın.</a:t>
            </a:r>
          </a:p>
          <a:p>
            <a:pPr marL="457200" indent="-457200" algn="l">
              <a:buAutoNum type="arabicPeriod"/>
            </a:pPr>
            <a:r>
              <a:rPr lang="tr-TR" sz="1600" dirty="0" smtClean="0"/>
              <a:t>Hepsini kopyalayın.</a:t>
            </a:r>
          </a:p>
          <a:p>
            <a:pPr marL="457200" indent="-457200" algn="l">
              <a:buAutoNum type="arabicPeriod"/>
            </a:pPr>
            <a:r>
              <a:rPr lang="tr-TR" sz="1600" dirty="0" err="1" smtClean="0"/>
              <a:t>MongoDB</a:t>
            </a:r>
            <a:r>
              <a:rPr lang="tr-TR" sz="1600" dirty="0" smtClean="0"/>
              <a:t> Shell’e yapıştırın.</a:t>
            </a:r>
          </a:p>
          <a:p>
            <a:pPr marL="457200" indent="-457200" algn="l">
              <a:buAutoNum type="arabicPeriod"/>
            </a:pPr>
            <a:r>
              <a:rPr lang="tr-TR" sz="1600" dirty="0" err="1" smtClean="0"/>
              <a:t>Enter’a</a:t>
            </a:r>
            <a:r>
              <a:rPr lang="tr-TR" sz="1600" dirty="0" smtClean="0"/>
              <a:t> basın.</a:t>
            </a:r>
          </a:p>
          <a:p>
            <a:pPr marL="457200" indent="-457200" algn="l">
              <a:buFontTx/>
              <a:buAutoNum type="arabicPeriod"/>
            </a:pPr>
            <a:r>
              <a:rPr lang="tr-TR" sz="1600" dirty="0" smtClean="0"/>
              <a:t>Hata yapmadıysanız başarıyla veri tabanına eklenecek ve</a:t>
            </a:r>
            <a:r>
              <a:rPr lang="tr-TR" sz="1600" b="1" dirty="0" smtClean="0"/>
              <a:t> </a:t>
            </a:r>
            <a:r>
              <a:rPr lang="tr-TR" sz="1600" b="1" dirty="0" err="1"/>
              <a:t>WriteResult</a:t>
            </a:r>
            <a:r>
              <a:rPr lang="tr-TR" sz="1600" b="1" dirty="0"/>
              <a:t>({ "</a:t>
            </a:r>
            <a:r>
              <a:rPr lang="tr-TR" sz="1600" b="1" dirty="0" err="1"/>
              <a:t>nMatched</a:t>
            </a:r>
            <a:r>
              <a:rPr lang="tr-TR" sz="1600" b="1" dirty="0"/>
              <a:t>" : 1, "</a:t>
            </a:r>
            <a:r>
              <a:rPr lang="tr-TR" sz="1600" b="1" dirty="0" err="1"/>
              <a:t>nUpserted</a:t>
            </a:r>
            <a:r>
              <a:rPr lang="tr-TR" sz="1600" b="1" dirty="0"/>
              <a:t>" : 0, "</a:t>
            </a:r>
            <a:r>
              <a:rPr lang="tr-TR" sz="1600" b="1" dirty="0" err="1"/>
              <a:t>nModified</a:t>
            </a:r>
            <a:r>
              <a:rPr lang="tr-TR" sz="1600" b="1" dirty="0"/>
              <a:t>" : 1 </a:t>
            </a:r>
            <a:r>
              <a:rPr lang="tr-TR" sz="1600" b="1" dirty="0" smtClean="0"/>
              <a:t>}) </a:t>
            </a:r>
            <a:r>
              <a:rPr lang="tr-TR" sz="1600" dirty="0" smtClean="0"/>
              <a:t>mesajı alacaksınız.</a:t>
            </a:r>
          </a:p>
          <a:p>
            <a:pPr marL="457200" indent="-457200" algn="l">
              <a:buFontTx/>
              <a:buAutoNum type="arabicPeriod"/>
            </a:pPr>
            <a:r>
              <a:rPr lang="tr-TR" sz="1600" b="1" dirty="0" err="1" smtClean="0"/>
              <a:t>db.mekanlar.find</a:t>
            </a:r>
            <a:r>
              <a:rPr lang="tr-TR" sz="1600" b="1" dirty="0" smtClean="0"/>
              <a:t>().</a:t>
            </a:r>
            <a:r>
              <a:rPr lang="tr-TR" sz="1600" b="1" dirty="0" err="1" smtClean="0"/>
              <a:t>pretty</a:t>
            </a:r>
            <a:r>
              <a:rPr lang="tr-TR" sz="1600" b="1" dirty="0" smtClean="0"/>
              <a:t>() </a:t>
            </a:r>
            <a:r>
              <a:rPr lang="tr-TR" sz="1600" dirty="0" smtClean="0"/>
              <a:t>dediğinizde eklediğiniz veriyi görebileceksiniz.</a:t>
            </a:r>
          </a:p>
          <a:p>
            <a:pPr marL="457200" indent="-457200" algn="l">
              <a:buFontTx/>
              <a:buAutoNum type="arabicPeriod"/>
            </a:pPr>
            <a:r>
              <a:rPr lang="tr-TR" sz="1600" dirty="0" smtClean="0"/>
              <a:t>İsterseniz </a:t>
            </a:r>
            <a:r>
              <a:rPr lang="tr-TR" sz="1600" dirty="0" err="1" smtClean="0"/>
              <a:t>Studio</a:t>
            </a:r>
            <a:r>
              <a:rPr lang="tr-TR" sz="1600" dirty="0" smtClean="0"/>
              <a:t> 3T ile de veri tabanını görebilirsiniz.</a:t>
            </a:r>
            <a:endParaRPr lang="tr-TR" sz="1600" dirty="0"/>
          </a:p>
          <a:p>
            <a:pPr marL="457200" indent="-457200" algn="l">
              <a:buFontTx/>
              <a:buAutoNum type="arabicPeriod"/>
            </a:pPr>
            <a:endParaRPr lang="tr-TR" sz="1600" dirty="0"/>
          </a:p>
          <a:p>
            <a:pPr marL="457200" indent="-457200" algn="l">
              <a:buAutoNum type="arabicPeriod"/>
            </a:pP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44983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Veritabanını</a:t>
            </a:r>
            <a:r>
              <a:rPr lang="tr-TR" dirty="0" smtClean="0"/>
              <a:t> Canlıya Alma</a:t>
            </a:r>
            <a:endParaRPr lang="tr-TR" dirty="0"/>
          </a:p>
        </p:txBody>
      </p:sp>
      <p:sp>
        <p:nvSpPr>
          <p:cNvPr id="6" name="Shape 276"/>
          <p:cNvSpPr/>
          <p:nvPr/>
        </p:nvSpPr>
        <p:spPr>
          <a:xfrm>
            <a:off x="376578" y="625475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257800"/>
          </a:xfrm>
        </p:spPr>
        <p:txBody>
          <a:bodyPr/>
          <a:lstStyle/>
          <a:p>
            <a:r>
              <a:rPr lang="tr-TR" sz="2200" dirty="0" smtClean="0"/>
              <a:t>Uygulamanız internet ortamında çalışıyorsa veri tabanınızın kendi bilgisayarınızda durması ne anlam ifade eder? </a:t>
            </a:r>
          </a:p>
          <a:p>
            <a:pPr lvl="1"/>
            <a:r>
              <a:rPr lang="tr-TR" sz="1800" b="1" dirty="0" smtClean="0"/>
              <a:t>Cevap: </a:t>
            </a:r>
            <a:r>
              <a:rPr lang="tr-TR" sz="1800" dirty="0" smtClean="0"/>
              <a:t>Hiçbir anlam ifade etmez.</a:t>
            </a:r>
          </a:p>
          <a:p>
            <a:pPr lvl="1"/>
            <a:r>
              <a:rPr lang="tr-TR" sz="1800" b="1" dirty="0" smtClean="0"/>
              <a:t>Soru: </a:t>
            </a:r>
            <a:r>
              <a:rPr lang="tr-TR" sz="1800" dirty="0" smtClean="0"/>
              <a:t>Ne yapmalıyız?</a:t>
            </a:r>
          </a:p>
          <a:p>
            <a:pPr lvl="1"/>
            <a:r>
              <a:rPr lang="tr-TR" sz="1800" b="1" dirty="0" smtClean="0"/>
              <a:t>Cevap: </a:t>
            </a:r>
            <a:r>
              <a:rPr lang="tr-TR" sz="1800" dirty="0" smtClean="0"/>
              <a:t>Veri tabanını da internet ortamına taşımalıyız.</a:t>
            </a:r>
          </a:p>
          <a:p>
            <a:r>
              <a:rPr lang="tr-TR" sz="2200" dirty="0" smtClean="0"/>
              <a:t>Bu adımda </a:t>
            </a:r>
            <a:r>
              <a:rPr lang="tr-TR" sz="2200" dirty="0" err="1" smtClean="0"/>
              <a:t>mekanbul</a:t>
            </a:r>
            <a:r>
              <a:rPr lang="tr-TR" sz="2200" dirty="0" smtClean="0"/>
              <a:t> veri tabanını internete taşıyacağız yani canlıya alacağız.</a:t>
            </a:r>
          </a:p>
          <a:p>
            <a:r>
              <a:rPr lang="tr-TR" sz="2200" dirty="0" smtClean="0"/>
              <a:t>Bunun için ücretsiz </a:t>
            </a:r>
            <a:r>
              <a:rPr lang="tr-TR" sz="2200" dirty="0" err="1" smtClean="0"/>
              <a:t>MongoDB</a:t>
            </a:r>
            <a:r>
              <a:rPr lang="tr-TR" sz="2200" dirty="0" smtClean="0"/>
              <a:t> hizmeti veren </a:t>
            </a:r>
            <a:r>
              <a:rPr lang="tr-TR" sz="2200" dirty="0" err="1" smtClean="0"/>
              <a:t>MongoLab</a:t>
            </a:r>
            <a:r>
              <a:rPr lang="tr-TR" sz="2200" dirty="0" smtClean="0"/>
              <a:t> ekosistemini kullanacağız.</a:t>
            </a:r>
          </a:p>
          <a:p>
            <a:pPr lvl="1"/>
            <a:r>
              <a:rPr lang="tr-TR" sz="1800" dirty="0" err="1"/>
              <a:t>MongoLab</a:t>
            </a:r>
            <a:r>
              <a:rPr lang="tr-TR" sz="1800" dirty="0"/>
              <a:t>: </a:t>
            </a:r>
            <a:r>
              <a:rPr lang="tr-TR" sz="1800" dirty="0">
                <a:hlinkClick r:id="rId2"/>
              </a:rPr>
              <a:t>https://</a:t>
            </a:r>
            <a:r>
              <a:rPr lang="tr-TR" sz="1800" dirty="0" smtClean="0">
                <a:hlinkClick r:id="rId2"/>
              </a:rPr>
              <a:t>mlab.com</a:t>
            </a:r>
            <a:endParaRPr lang="tr-TR" sz="1800" dirty="0" smtClean="0"/>
          </a:p>
          <a:p>
            <a:pPr lvl="1"/>
            <a:r>
              <a:rPr lang="tr-TR" sz="1800" dirty="0" err="1" smtClean="0"/>
              <a:t>MongoLab</a:t>
            </a:r>
            <a:r>
              <a:rPr lang="tr-TR" sz="1800" dirty="0" smtClean="0"/>
              <a:t> sitesinden hesap oluşturun. İsterseniz başka servis de kullanabilirsiniz.</a:t>
            </a:r>
            <a:endParaRPr lang="tr-TR" sz="1800" dirty="0"/>
          </a:p>
          <a:p>
            <a:pPr lvl="1"/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90784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Veritabanını</a:t>
            </a:r>
            <a:r>
              <a:rPr lang="tr-TR" dirty="0" smtClean="0"/>
              <a:t> Canlıya Alma</a:t>
            </a:r>
            <a:endParaRPr lang="tr-TR" dirty="0"/>
          </a:p>
        </p:txBody>
      </p:sp>
      <p:sp>
        <p:nvSpPr>
          <p:cNvPr id="6" name="Shape 276"/>
          <p:cNvSpPr/>
          <p:nvPr/>
        </p:nvSpPr>
        <p:spPr>
          <a:xfrm>
            <a:off x="376578" y="625475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5" name="İçerik Yer Tutucus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1524000"/>
            <a:ext cx="8436228" cy="4092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71071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 smtClean="0"/>
              <a:t>Express Uygulamasını </a:t>
            </a:r>
            <a:r>
              <a:rPr lang="tr-TR" sz="2400" dirty="0" err="1" smtClean="0"/>
              <a:t>MongoDB’ye</a:t>
            </a:r>
            <a:r>
              <a:rPr lang="tr-TR" sz="2400" dirty="0"/>
              <a:t> </a:t>
            </a:r>
            <a:r>
              <a:rPr lang="tr-TR" sz="2400" dirty="0" smtClean="0"/>
              <a:t>Bağlama</a:t>
            </a:r>
            <a:endParaRPr lang="tr-TR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400" dirty="0" smtClean="0"/>
              <a:t>İzleyeceğimiz adımlar:</a:t>
            </a:r>
          </a:p>
          <a:p>
            <a:pPr lvl="1"/>
            <a:r>
              <a:rPr lang="tr-TR" sz="2000" dirty="0" smtClean="0"/>
              <a:t>Uygulamanın veri tabanına bağlanması</a:t>
            </a:r>
          </a:p>
          <a:p>
            <a:pPr lvl="1"/>
            <a:r>
              <a:rPr lang="tr-TR" dirty="0" smtClean="0"/>
              <a:t>Şema ve modellerin oluşturulması</a:t>
            </a:r>
          </a:p>
          <a:p>
            <a:pPr lvl="1"/>
            <a:r>
              <a:rPr lang="tr-TR" sz="2000" dirty="0" smtClean="0"/>
              <a:t>Veri tabanına test verilerinin eklenmesi</a:t>
            </a:r>
          </a:p>
          <a:p>
            <a:pPr lvl="1"/>
            <a:r>
              <a:rPr lang="tr-TR" dirty="0" smtClean="0"/>
              <a:t>Canlı ortama taşıma</a:t>
            </a:r>
          </a:p>
          <a:p>
            <a:r>
              <a:rPr lang="tr-TR" dirty="0" smtClean="0"/>
              <a:t>Bu derste yapacaklarımız için mutlaka </a:t>
            </a:r>
            <a:r>
              <a:rPr lang="tr-TR" dirty="0" err="1" smtClean="0"/>
              <a:t>MongoDB’nin</a:t>
            </a:r>
            <a:r>
              <a:rPr lang="tr-TR" dirty="0" smtClean="0"/>
              <a:t> kurulu olması gerekmektedir.</a:t>
            </a:r>
          </a:p>
          <a:p>
            <a:r>
              <a:rPr lang="tr-TR" dirty="0" smtClean="0"/>
              <a:t>Normalde uygulamamızı doğrudan veri tabanına bağlayabilir, sürücüler kullanarak da haberleşmeyi sağlayabiliriz.</a:t>
            </a:r>
          </a:p>
          <a:p>
            <a:r>
              <a:rPr lang="tr-TR" dirty="0" err="1" smtClean="0"/>
              <a:t>MongoDB</a:t>
            </a:r>
            <a:r>
              <a:rPr lang="tr-TR" dirty="0" smtClean="0"/>
              <a:t> sürücüsü çok güçlü olmasına rağmen çok kullanışlı değildir.</a:t>
            </a:r>
          </a:p>
          <a:p>
            <a:r>
              <a:rPr lang="tr-TR" dirty="0" smtClean="0"/>
              <a:t>Veri yapıları oluşturacak, tanımlayacak dahili metotlar içermez.</a:t>
            </a:r>
          </a:p>
          <a:p>
            <a:endParaRPr lang="tr-TR" sz="2400" dirty="0"/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188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Veritabanını</a:t>
            </a:r>
            <a:r>
              <a:rPr lang="tr-TR" dirty="0" smtClean="0"/>
              <a:t> Canlıya Alma</a:t>
            </a:r>
            <a:endParaRPr lang="tr-TR" dirty="0"/>
          </a:p>
        </p:txBody>
      </p:sp>
      <p:sp>
        <p:nvSpPr>
          <p:cNvPr id="6" name="Shape 276"/>
          <p:cNvSpPr/>
          <p:nvPr/>
        </p:nvSpPr>
        <p:spPr>
          <a:xfrm>
            <a:off x="376578" y="625475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5" name="İçerik Yer Tutucus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1524000"/>
            <a:ext cx="8761260" cy="4259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2226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Veritabanını</a:t>
            </a:r>
            <a:r>
              <a:rPr lang="tr-TR" dirty="0" smtClean="0"/>
              <a:t> Canlıya Alma</a:t>
            </a:r>
            <a:endParaRPr lang="tr-TR" dirty="0"/>
          </a:p>
        </p:txBody>
      </p:sp>
      <p:sp>
        <p:nvSpPr>
          <p:cNvPr id="6" name="Shape 276"/>
          <p:cNvSpPr/>
          <p:nvPr/>
        </p:nvSpPr>
        <p:spPr>
          <a:xfrm>
            <a:off x="376578" y="625475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5" name="İçerik Yer Tutucus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1532454"/>
            <a:ext cx="8761260" cy="424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49176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Veritabanını</a:t>
            </a:r>
            <a:r>
              <a:rPr lang="tr-TR" dirty="0" smtClean="0"/>
              <a:t> Canlıya Alma</a:t>
            </a:r>
            <a:endParaRPr lang="tr-TR" dirty="0"/>
          </a:p>
        </p:txBody>
      </p:sp>
      <p:sp>
        <p:nvSpPr>
          <p:cNvPr id="6" name="Shape 276"/>
          <p:cNvSpPr/>
          <p:nvPr/>
        </p:nvSpPr>
        <p:spPr>
          <a:xfrm>
            <a:off x="376578" y="625475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5" name="İçerik Yer Tutucus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490231"/>
            <a:ext cx="8761260" cy="2327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56936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Veritabanını</a:t>
            </a:r>
            <a:r>
              <a:rPr lang="tr-TR" dirty="0" smtClean="0"/>
              <a:t> Canlıya Alma</a:t>
            </a:r>
            <a:endParaRPr lang="tr-TR" dirty="0"/>
          </a:p>
        </p:txBody>
      </p:sp>
      <p:sp>
        <p:nvSpPr>
          <p:cNvPr id="6" name="Shape 276"/>
          <p:cNvSpPr/>
          <p:nvPr/>
        </p:nvSpPr>
        <p:spPr>
          <a:xfrm>
            <a:off x="376578" y="625475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257800"/>
          </a:xfrm>
        </p:spPr>
        <p:txBody>
          <a:bodyPr/>
          <a:lstStyle/>
          <a:p>
            <a:r>
              <a:rPr lang="tr-TR" dirty="0" smtClean="0"/>
              <a:t>Veri tabanının bağlantı yolunu (URI) sini alın. Sayfada bu gösteriliyor.</a:t>
            </a:r>
          </a:p>
          <a:p>
            <a:r>
              <a:rPr lang="tr-TR" dirty="0" err="1"/>
              <a:t>mongodb</a:t>
            </a:r>
            <a:r>
              <a:rPr lang="tr-TR" dirty="0"/>
              <a:t>://&lt;</a:t>
            </a:r>
            <a:r>
              <a:rPr lang="tr-TR" dirty="0" err="1"/>
              <a:t>dbuser</a:t>
            </a:r>
            <a:r>
              <a:rPr lang="tr-TR" dirty="0"/>
              <a:t>&gt;:&lt;</a:t>
            </a:r>
            <a:r>
              <a:rPr lang="tr-TR" dirty="0" err="1"/>
              <a:t>dbpassword</a:t>
            </a:r>
            <a:r>
              <a:rPr lang="tr-TR" dirty="0"/>
              <a:t>&gt;@ds227865.mlab.com:27865/</a:t>
            </a:r>
            <a:r>
              <a:rPr lang="tr-TR" dirty="0" err="1"/>
              <a:t>mekanbul</a:t>
            </a:r>
            <a:endParaRPr lang="tr-TR" dirty="0"/>
          </a:p>
          <a:p>
            <a:endParaRPr lang="tr-TR" dirty="0" smtClean="0"/>
          </a:p>
        </p:txBody>
      </p:sp>
      <p:pic>
        <p:nvPicPr>
          <p:cNvPr id="5" name="İçerik Yer Tutucus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579" y="3048001"/>
            <a:ext cx="6802627" cy="327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78358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Veritabanını</a:t>
            </a:r>
            <a:r>
              <a:rPr lang="tr-TR" dirty="0" smtClean="0"/>
              <a:t> Canlıya Alma</a:t>
            </a:r>
            <a:endParaRPr lang="tr-TR" dirty="0"/>
          </a:p>
        </p:txBody>
      </p:sp>
      <p:sp>
        <p:nvSpPr>
          <p:cNvPr id="6" name="Shape 276"/>
          <p:cNvSpPr/>
          <p:nvPr/>
        </p:nvSpPr>
        <p:spPr>
          <a:xfrm>
            <a:off x="376578" y="625475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257800"/>
          </a:xfrm>
        </p:spPr>
        <p:txBody>
          <a:bodyPr/>
          <a:lstStyle/>
          <a:p>
            <a:r>
              <a:rPr lang="tr-TR" dirty="0" smtClean="0"/>
              <a:t>Uygulamanız için bu yolu nasıl ayarlayacaksınız?</a:t>
            </a:r>
          </a:p>
          <a:p>
            <a:pPr lvl="1"/>
            <a:r>
              <a:rPr lang="tr-TR" b="1" dirty="0"/>
              <a:t>cd </a:t>
            </a:r>
            <a:r>
              <a:rPr lang="tr-TR" dirty="0"/>
              <a:t>komutu ile uygulama klasörüne girin</a:t>
            </a:r>
            <a:r>
              <a:rPr lang="tr-TR" dirty="0" smtClean="0"/>
              <a:t>.</a:t>
            </a:r>
            <a:endParaRPr lang="tr-TR" dirty="0" smtClean="0"/>
          </a:p>
          <a:p>
            <a:pPr lvl="1"/>
            <a:r>
              <a:rPr lang="tr-TR" dirty="0" err="1" smtClean="0"/>
              <a:t>Herokuda</a:t>
            </a:r>
            <a:r>
              <a:rPr lang="tr-TR" dirty="0" smtClean="0"/>
              <a:t> </a:t>
            </a:r>
            <a:r>
              <a:rPr lang="tr-TR" dirty="0"/>
              <a:t>uygulama yoksa önce </a:t>
            </a:r>
            <a:r>
              <a:rPr lang="tr-TR" dirty="0" smtClean="0"/>
              <a:t>“</a:t>
            </a:r>
            <a:r>
              <a:rPr lang="tr-TR" dirty="0" err="1" smtClean="0"/>
              <a:t>heroku</a:t>
            </a:r>
            <a:r>
              <a:rPr lang="tr-TR" dirty="0" smtClean="0"/>
              <a:t> </a:t>
            </a:r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 smtClean="0"/>
              <a:t>uygulamadi</a:t>
            </a:r>
            <a:r>
              <a:rPr lang="tr-TR" dirty="0" smtClean="0"/>
              <a:t>” </a:t>
            </a:r>
            <a:r>
              <a:rPr lang="tr-TR" dirty="0"/>
              <a:t>diyerek uygulama </a:t>
            </a:r>
            <a:r>
              <a:rPr lang="tr-TR" dirty="0" smtClean="0"/>
              <a:t>oluşturun.</a:t>
            </a:r>
          </a:p>
          <a:p>
            <a:pPr lvl="1"/>
            <a:r>
              <a:rPr lang="tr-TR" dirty="0" err="1" smtClean="0"/>
              <a:t>heroku</a:t>
            </a:r>
            <a:r>
              <a:rPr lang="tr-TR" dirty="0" smtClean="0"/>
              <a:t> </a:t>
            </a:r>
            <a:r>
              <a:rPr lang="tr-TR" dirty="0" err="1"/>
              <a:t>config:set</a:t>
            </a:r>
            <a:r>
              <a:rPr lang="tr-TR" dirty="0"/>
              <a:t> --</a:t>
            </a:r>
            <a:r>
              <a:rPr lang="tr-TR" dirty="0" err="1" smtClean="0"/>
              <a:t>app</a:t>
            </a:r>
            <a:r>
              <a:rPr lang="tr-TR" dirty="0"/>
              <a:t> </a:t>
            </a:r>
            <a:r>
              <a:rPr lang="tr-TR" b="1" dirty="0" err="1" smtClean="0"/>
              <a:t>herokudakiuygulamaadi</a:t>
            </a:r>
            <a:r>
              <a:rPr lang="tr-TR" b="1" dirty="0" smtClean="0"/>
              <a:t> </a:t>
            </a:r>
            <a:r>
              <a:rPr lang="tr-TR" dirty="0"/>
              <a:t>MONGOLAB_URI=</a:t>
            </a:r>
            <a:r>
              <a:rPr lang="tr-TR" dirty="0" err="1"/>
              <a:t>mongodb</a:t>
            </a:r>
            <a:r>
              <a:rPr lang="tr-TR" dirty="0"/>
              <a:t>://&lt;</a:t>
            </a:r>
            <a:r>
              <a:rPr lang="tr-TR" dirty="0" err="1"/>
              <a:t>dbuser</a:t>
            </a:r>
            <a:r>
              <a:rPr lang="tr-TR" dirty="0"/>
              <a:t>&gt;:&lt;</a:t>
            </a:r>
            <a:r>
              <a:rPr lang="tr-TR" dirty="0" err="1"/>
              <a:t>dbpassword</a:t>
            </a:r>
            <a:r>
              <a:rPr lang="tr-TR" dirty="0"/>
              <a:t>&gt;@</a:t>
            </a:r>
            <a:r>
              <a:rPr lang="tr-TR" dirty="0" smtClean="0"/>
              <a:t>ds227865.mlab.com:27865/</a:t>
            </a:r>
            <a:r>
              <a:rPr lang="tr-TR" dirty="0" err="1" smtClean="0"/>
              <a:t>mekanbul</a:t>
            </a:r>
            <a:r>
              <a:rPr lang="tr-TR" dirty="0" smtClean="0"/>
              <a:t> </a:t>
            </a:r>
            <a:r>
              <a:rPr lang="tr-TR" b="1" dirty="0" smtClean="0"/>
              <a:t>Not</a:t>
            </a:r>
            <a:r>
              <a:rPr lang="tr-TR" b="1" dirty="0"/>
              <a:t>:</a:t>
            </a:r>
            <a:r>
              <a:rPr lang="tr-TR" dirty="0"/>
              <a:t> ds227865 </a:t>
            </a:r>
            <a:r>
              <a:rPr lang="tr-TR" dirty="0" smtClean="0"/>
              <a:t>kısmı bana özel bir isim. Sizinki farklı olacaktır.</a:t>
            </a:r>
            <a:endParaRPr lang="tr-TR" dirty="0"/>
          </a:p>
          <a:p>
            <a:pPr lvl="1"/>
            <a:r>
              <a:rPr lang="tr-TR" dirty="0" smtClean="0"/>
              <a:t>Veri </a:t>
            </a:r>
            <a:r>
              <a:rPr lang="tr-TR" dirty="0" err="1" smtClean="0"/>
              <a:t>tabani</a:t>
            </a:r>
            <a:r>
              <a:rPr lang="tr-TR" dirty="0" smtClean="0"/>
              <a:t> yolu </a:t>
            </a:r>
            <a:r>
              <a:rPr lang="tr-TR" dirty="0" err="1" smtClean="0"/>
              <a:t>MongoLab’da</a:t>
            </a:r>
            <a:r>
              <a:rPr lang="tr-TR" dirty="0" smtClean="0"/>
              <a:t> gördüğünüz yol olacak.</a:t>
            </a:r>
          </a:p>
          <a:p>
            <a:pPr lvl="1"/>
            <a:r>
              <a:rPr lang="tr-TR" dirty="0" smtClean="0"/>
              <a:t>Eklediğiniz veri tabanı yolunu görmek için: </a:t>
            </a:r>
            <a:r>
              <a:rPr lang="tr-TR" b="1" dirty="0" err="1"/>
              <a:t>heroku</a:t>
            </a:r>
            <a:r>
              <a:rPr lang="tr-TR" b="1" dirty="0"/>
              <a:t> </a:t>
            </a:r>
            <a:r>
              <a:rPr lang="tr-TR" b="1" dirty="0" err="1"/>
              <a:t>config:get</a:t>
            </a:r>
            <a:r>
              <a:rPr lang="tr-TR" b="1" dirty="0"/>
              <a:t> MONGOLAB_URI --</a:t>
            </a:r>
            <a:r>
              <a:rPr lang="tr-TR" b="1" dirty="0" err="1"/>
              <a:t>app</a:t>
            </a:r>
            <a:r>
              <a:rPr lang="tr-TR" b="1" dirty="0"/>
              <a:t> </a:t>
            </a:r>
            <a:r>
              <a:rPr lang="tr-TR" b="1" dirty="0" err="1" smtClean="0"/>
              <a:t>herokudakiuygulamaadi</a:t>
            </a:r>
            <a:endParaRPr lang="tr-TR" b="1" dirty="0" smtClean="0"/>
          </a:p>
          <a:p>
            <a:pPr lvl="1"/>
            <a:r>
              <a:rPr lang="tr-TR" dirty="0" smtClean="0"/>
              <a:t>İsterseniz </a:t>
            </a:r>
            <a:r>
              <a:rPr lang="tr-TR" dirty="0" err="1" smtClean="0"/>
              <a:t>Studio</a:t>
            </a:r>
            <a:r>
              <a:rPr lang="tr-TR" dirty="0" smtClean="0"/>
              <a:t> 3T ile de bağlanabilirsiniz. Bunun için Connect-New Connection-</a:t>
            </a:r>
            <a:r>
              <a:rPr lang="tr-TR" dirty="0" err="1" smtClean="0"/>
              <a:t>From</a:t>
            </a:r>
            <a:r>
              <a:rPr lang="tr-TR" dirty="0" smtClean="0"/>
              <a:t> URI... Seçeneğinden </a:t>
            </a:r>
            <a:r>
              <a:rPr lang="tr-TR" dirty="0" err="1" smtClean="0"/>
              <a:t>URI’nizi</a:t>
            </a:r>
            <a:r>
              <a:rPr lang="tr-TR" dirty="0" smtClean="0"/>
              <a:t> girerek bağlantı ekleyebilirsiniz.</a:t>
            </a:r>
          </a:p>
          <a:p>
            <a:pPr lvl="1"/>
            <a:endParaRPr lang="tr-TR" dirty="0"/>
          </a:p>
          <a:p>
            <a:pPr lvl="1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468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Veritabanını</a:t>
            </a:r>
            <a:r>
              <a:rPr lang="tr-TR" dirty="0" smtClean="0"/>
              <a:t> Canlıya Alma</a:t>
            </a:r>
            <a:endParaRPr lang="tr-TR" dirty="0"/>
          </a:p>
        </p:txBody>
      </p:sp>
      <p:sp>
        <p:nvSpPr>
          <p:cNvPr id="6" name="Shape 276"/>
          <p:cNvSpPr/>
          <p:nvPr/>
        </p:nvSpPr>
        <p:spPr>
          <a:xfrm>
            <a:off x="376578" y="625475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257800"/>
          </a:xfrm>
        </p:spPr>
        <p:txBody>
          <a:bodyPr/>
          <a:lstStyle/>
          <a:p>
            <a:r>
              <a:rPr lang="tr-TR" dirty="0" err="1" smtClean="0"/>
              <a:t>Mlab’da</a:t>
            </a:r>
            <a:r>
              <a:rPr lang="tr-TR" dirty="0" smtClean="0"/>
              <a:t> kullanıcı adı şifre oluşturmak için aşağıdaki ekrandan yararlanın.</a:t>
            </a:r>
          </a:p>
          <a:p>
            <a:pPr lvl="1"/>
            <a:endParaRPr lang="tr-TR" dirty="0" smtClean="0"/>
          </a:p>
          <a:p>
            <a:pPr lvl="1"/>
            <a:endParaRPr lang="tr-TR" dirty="0"/>
          </a:p>
          <a:p>
            <a:pPr lvl="1"/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96" y="2590800"/>
            <a:ext cx="840680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0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Veritabanını</a:t>
            </a:r>
            <a:r>
              <a:rPr lang="tr-TR" dirty="0" smtClean="0"/>
              <a:t> Canlıya Alma</a:t>
            </a:r>
            <a:endParaRPr lang="tr-TR" dirty="0"/>
          </a:p>
        </p:txBody>
      </p:sp>
      <p:sp>
        <p:nvSpPr>
          <p:cNvPr id="6" name="Shape 276"/>
          <p:cNvSpPr/>
          <p:nvPr/>
        </p:nvSpPr>
        <p:spPr>
          <a:xfrm>
            <a:off x="376578" y="625475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257800"/>
          </a:xfrm>
        </p:spPr>
        <p:txBody>
          <a:bodyPr/>
          <a:lstStyle/>
          <a:p>
            <a:r>
              <a:rPr lang="tr-TR" sz="2200" dirty="0" smtClean="0"/>
              <a:t>Artık ister </a:t>
            </a:r>
            <a:r>
              <a:rPr lang="tr-TR" sz="2200" dirty="0" err="1" smtClean="0"/>
              <a:t>mongo</a:t>
            </a:r>
            <a:r>
              <a:rPr lang="tr-TR" sz="2200" dirty="0" smtClean="0"/>
              <a:t> komutu ile ister </a:t>
            </a:r>
            <a:r>
              <a:rPr lang="tr-TR" sz="2200" dirty="0" err="1" smtClean="0"/>
              <a:t>Studio</a:t>
            </a:r>
            <a:r>
              <a:rPr lang="tr-TR" sz="2200" dirty="0" smtClean="0"/>
              <a:t> 3T aracılığıyla veri tabanınıza ulaşabilirsiniz.</a:t>
            </a:r>
          </a:p>
          <a:p>
            <a:r>
              <a:rPr lang="tr-TR" sz="2200" dirty="0" smtClean="0"/>
              <a:t>Artık 2 veri tabanınız var. Biri bilgisayarınızda biri de internet üzerinde duruyor.</a:t>
            </a:r>
          </a:p>
          <a:p>
            <a:r>
              <a:rPr lang="tr-TR" sz="2200" dirty="0" smtClean="0"/>
              <a:t>Bilgisayarınızda bulunan veri tabanını uygulamamızı geliştirmek için internettekini ise uygulamamızın bitmiş hali (üretim) için kullanabilirsiniz.</a:t>
            </a:r>
          </a:p>
          <a:p>
            <a:r>
              <a:rPr lang="tr-TR" sz="2200" dirty="0" err="1" smtClean="0"/>
              <a:t>Herokuda</a:t>
            </a:r>
            <a:r>
              <a:rPr lang="tr-TR" sz="2200" dirty="0" smtClean="0"/>
              <a:t> üretim ortamını ayarlamak için:</a:t>
            </a:r>
          </a:p>
          <a:p>
            <a:pPr lvl="1"/>
            <a:r>
              <a:rPr lang="tr-TR" sz="1800" b="1" dirty="0" err="1" smtClean="0"/>
              <a:t>heroku</a:t>
            </a:r>
            <a:r>
              <a:rPr lang="tr-TR" sz="1800" b="1" dirty="0" smtClean="0"/>
              <a:t> </a:t>
            </a:r>
            <a:r>
              <a:rPr lang="tr-TR" sz="1800" b="1" dirty="0" err="1"/>
              <a:t>config:set</a:t>
            </a:r>
            <a:r>
              <a:rPr lang="tr-TR" sz="1800" b="1" dirty="0"/>
              <a:t> NODE_ENV=</a:t>
            </a:r>
            <a:r>
              <a:rPr lang="tr-TR" sz="1800" b="1" dirty="0" err="1"/>
              <a:t>production</a:t>
            </a:r>
            <a:r>
              <a:rPr lang="tr-TR" sz="1800" b="1" dirty="0"/>
              <a:t> </a:t>
            </a:r>
            <a:r>
              <a:rPr lang="tr-TR" sz="1800" b="1" dirty="0" smtClean="0"/>
              <a:t> --</a:t>
            </a:r>
            <a:r>
              <a:rPr lang="tr-TR" sz="1800" b="1" dirty="0" err="1" smtClean="0"/>
              <a:t>app</a:t>
            </a:r>
            <a:r>
              <a:rPr lang="tr-TR" sz="1800" b="1" dirty="0" smtClean="0"/>
              <a:t> </a:t>
            </a:r>
            <a:r>
              <a:rPr lang="tr-TR" sz="1800" b="1" dirty="0" err="1" smtClean="0"/>
              <a:t>herokudaki</a:t>
            </a:r>
            <a:r>
              <a:rPr lang="tr-TR" sz="1800" b="1" dirty="0" smtClean="0"/>
              <a:t> </a:t>
            </a:r>
            <a:r>
              <a:rPr lang="tr-TR" sz="1800" b="1" dirty="0" err="1" smtClean="0"/>
              <a:t>uygulamaadi</a:t>
            </a:r>
            <a:endParaRPr lang="tr-TR" sz="1800" b="1" dirty="0" smtClean="0"/>
          </a:p>
          <a:p>
            <a:pPr lvl="1"/>
            <a:r>
              <a:rPr lang="tr-TR" sz="1800" dirty="0" smtClean="0"/>
              <a:t>Hangi ortamda olduğunu görmek için: </a:t>
            </a:r>
            <a:r>
              <a:rPr lang="tr-TR" sz="1800" b="1" dirty="0" err="1"/>
              <a:t>heroku</a:t>
            </a:r>
            <a:r>
              <a:rPr lang="tr-TR" sz="1800" b="1" dirty="0"/>
              <a:t> </a:t>
            </a:r>
            <a:r>
              <a:rPr lang="tr-TR" sz="1800" b="1" dirty="0" err="1"/>
              <a:t>config:get</a:t>
            </a:r>
            <a:r>
              <a:rPr lang="tr-TR" sz="1800" b="1" dirty="0"/>
              <a:t> NODE_ENV --</a:t>
            </a:r>
            <a:r>
              <a:rPr lang="tr-TR" sz="1800" b="1" dirty="0" err="1"/>
              <a:t>app</a:t>
            </a:r>
            <a:r>
              <a:rPr lang="tr-TR" sz="1800" b="1" dirty="0"/>
              <a:t> </a:t>
            </a:r>
            <a:r>
              <a:rPr lang="tr-TR" sz="1800" b="1" dirty="0" err="1"/>
              <a:t>herokudaki</a:t>
            </a:r>
            <a:r>
              <a:rPr lang="tr-TR" sz="1800" b="1" dirty="0"/>
              <a:t> </a:t>
            </a:r>
            <a:r>
              <a:rPr lang="tr-TR" sz="1800" b="1" dirty="0" err="1"/>
              <a:t>uygulamaadi</a:t>
            </a:r>
            <a:endParaRPr lang="tr-TR" sz="1800" b="1" dirty="0"/>
          </a:p>
          <a:p>
            <a:pPr lvl="1"/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068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Veritabanını</a:t>
            </a:r>
            <a:r>
              <a:rPr lang="tr-TR" dirty="0" smtClean="0"/>
              <a:t> Canlıya Alma</a:t>
            </a:r>
            <a:endParaRPr lang="tr-TR" dirty="0"/>
          </a:p>
        </p:txBody>
      </p:sp>
      <p:sp>
        <p:nvSpPr>
          <p:cNvPr id="6" name="Shape 276"/>
          <p:cNvSpPr/>
          <p:nvPr/>
        </p:nvSpPr>
        <p:spPr>
          <a:xfrm>
            <a:off x="376578" y="625475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257800"/>
          </a:xfrm>
        </p:spPr>
        <p:txBody>
          <a:bodyPr/>
          <a:lstStyle/>
          <a:p>
            <a:r>
              <a:rPr lang="tr-TR" dirty="0" smtClean="0"/>
              <a:t>Uygulamada veri tabanı bağlantısı “</a:t>
            </a:r>
            <a:r>
              <a:rPr lang="tr-TR" dirty="0" err="1" smtClean="0"/>
              <a:t>db.js</a:t>
            </a:r>
            <a:r>
              <a:rPr lang="tr-TR" dirty="0" smtClean="0"/>
              <a:t>” dosyasında yapılır.</a:t>
            </a:r>
          </a:p>
          <a:p>
            <a:pPr lvl="1"/>
            <a:r>
              <a:rPr lang="tr-TR" dirty="0"/>
              <a:t>var </a:t>
            </a:r>
            <a:r>
              <a:rPr lang="tr-TR" dirty="0" err="1"/>
              <a:t>dbURI</a:t>
            </a:r>
            <a:r>
              <a:rPr lang="tr-TR" dirty="0"/>
              <a:t> = '</a:t>
            </a:r>
            <a:r>
              <a:rPr lang="tr-TR" dirty="0" err="1"/>
              <a:t>mongodb</a:t>
            </a:r>
            <a:r>
              <a:rPr lang="tr-TR" dirty="0"/>
              <a:t>://</a:t>
            </a:r>
            <a:r>
              <a:rPr lang="tr-TR" dirty="0" err="1" smtClean="0"/>
              <a:t>localhost</a:t>
            </a:r>
            <a:r>
              <a:rPr lang="tr-TR" dirty="0" smtClean="0"/>
              <a:t>/</a:t>
            </a:r>
            <a:r>
              <a:rPr lang="tr-TR" dirty="0" err="1" smtClean="0"/>
              <a:t>mekanbul</a:t>
            </a:r>
            <a:r>
              <a:rPr lang="tr-TR" dirty="0" smtClean="0"/>
              <a:t>';</a:t>
            </a:r>
          </a:p>
          <a:p>
            <a:pPr lvl="1"/>
            <a:r>
              <a:rPr lang="tr-TR" dirty="0" err="1"/>
              <a:t>mongoose.connect</a:t>
            </a:r>
            <a:r>
              <a:rPr lang="tr-TR" dirty="0"/>
              <a:t>(</a:t>
            </a:r>
            <a:r>
              <a:rPr lang="tr-TR" dirty="0" err="1"/>
              <a:t>dbURI</a:t>
            </a:r>
            <a:r>
              <a:rPr lang="tr-TR" dirty="0"/>
              <a:t>, { '</a:t>
            </a:r>
            <a:r>
              <a:rPr lang="tr-TR" dirty="0" err="1"/>
              <a:t>useMongoClient</a:t>
            </a:r>
            <a:r>
              <a:rPr lang="tr-TR" dirty="0"/>
              <a:t>': </a:t>
            </a:r>
            <a:r>
              <a:rPr lang="tr-TR" dirty="0" err="1"/>
              <a:t>true</a:t>
            </a:r>
            <a:r>
              <a:rPr lang="tr-TR" dirty="0"/>
              <a:t> }); </a:t>
            </a:r>
            <a:endParaRPr lang="tr-TR" dirty="0" smtClean="0"/>
          </a:p>
          <a:p>
            <a:pPr lvl="1"/>
            <a:r>
              <a:rPr lang="tr-TR" dirty="0" smtClean="0"/>
              <a:t>Basit bir </a:t>
            </a:r>
            <a:r>
              <a:rPr lang="tr-TR" dirty="0" err="1" smtClean="0"/>
              <a:t>if</a:t>
            </a:r>
            <a:r>
              <a:rPr lang="tr-TR" dirty="0" smtClean="0"/>
              <a:t> komutu ile üretim ya da geliştirme ortamına göre ayrı bağlantılar kullanabiliriz.</a:t>
            </a:r>
          </a:p>
          <a:p>
            <a:pPr lvl="1"/>
            <a:r>
              <a:rPr lang="tr-TR" b="1" dirty="0" err="1" smtClean="0"/>
              <a:t>MongoLAB</a:t>
            </a:r>
            <a:r>
              <a:rPr lang="tr-TR" b="1" dirty="0" err="1"/>
              <a:t>_</a:t>
            </a:r>
            <a:r>
              <a:rPr lang="tr-TR" b="1" dirty="0" err="1" smtClean="0"/>
              <a:t>URI</a:t>
            </a:r>
            <a:r>
              <a:rPr lang="tr-TR" dirty="0" err="1" smtClean="0"/>
              <a:t>’yi</a:t>
            </a:r>
            <a:r>
              <a:rPr lang="tr-TR" dirty="0" smtClean="0"/>
              <a:t> ayarlamadıysanız:</a:t>
            </a:r>
          </a:p>
          <a:p>
            <a:pPr lvl="1"/>
            <a:r>
              <a:rPr lang="tr-TR" b="1" dirty="0" err="1"/>
              <a:t>if</a:t>
            </a:r>
            <a:r>
              <a:rPr lang="tr-TR" b="1" dirty="0"/>
              <a:t> (</a:t>
            </a:r>
            <a:r>
              <a:rPr lang="tr-TR" b="1" dirty="0" err="1"/>
              <a:t>process.env.NODE_ENV</a:t>
            </a:r>
            <a:r>
              <a:rPr lang="tr-TR" b="1" dirty="0"/>
              <a:t> === '</a:t>
            </a:r>
            <a:r>
              <a:rPr lang="tr-TR" b="1" dirty="0" err="1"/>
              <a:t>production</a:t>
            </a:r>
            <a:r>
              <a:rPr lang="tr-TR" b="1" dirty="0"/>
              <a:t>') {  </a:t>
            </a:r>
            <a:r>
              <a:rPr lang="tr-TR" b="1" dirty="0" err="1"/>
              <a:t>dbURI</a:t>
            </a:r>
            <a:r>
              <a:rPr lang="tr-TR" b="1" dirty="0"/>
              <a:t> = '</a:t>
            </a:r>
            <a:r>
              <a:rPr lang="tr-TR" b="1" dirty="0" err="1"/>
              <a:t>mongodb</a:t>
            </a:r>
            <a:r>
              <a:rPr lang="tr-TR" b="1" dirty="0"/>
              <a:t>://</a:t>
            </a:r>
            <a:r>
              <a:rPr lang="tr-TR" b="1" dirty="0" err="1" smtClean="0"/>
              <a:t>kullaniciadi:sifre@sunucuadi:port</a:t>
            </a:r>
            <a:r>
              <a:rPr lang="tr-TR" b="1" dirty="0" smtClean="0"/>
              <a:t>/</a:t>
            </a:r>
            <a:r>
              <a:rPr lang="tr-TR" b="1" dirty="0" err="1" smtClean="0"/>
              <a:t>mekanbul</a:t>
            </a:r>
            <a:r>
              <a:rPr lang="tr-TR" b="1" dirty="0" smtClean="0"/>
              <a:t>';}</a:t>
            </a:r>
          </a:p>
          <a:p>
            <a:pPr lvl="1"/>
            <a:r>
              <a:rPr lang="tr-TR" dirty="0" err="1" smtClean="0"/>
              <a:t>Kullaniciadi</a:t>
            </a:r>
            <a:r>
              <a:rPr lang="tr-TR" dirty="0" smtClean="0"/>
              <a:t>, </a:t>
            </a:r>
            <a:r>
              <a:rPr lang="tr-TR" dirty="0" err="1" smtClean="0"/>
              <a:t>sifre</a:t>
            </a:r>
            <a:r>
              <a:rPr lang="tr-TR" dirty="0" smtClean="0"/>
              <a:t> ve sunucu kısımlarına kendi bilgilerinizi giriniz.</a:t>
            </a:r>
          </a:p>
          <a:p>
            <a:pPr lvl="1"/>
            <a:r>
              <a:rPr lang="tr-TR" b="1" dirty="0" err="1"/>
              <a:t>MongoLAB_URI</a:t>
            </a:r>
            <a:r>
              <a:rPr lang="tr-TR" dirty="0" err="1"/>
              <a:t>’yi</a:t>
            </a:r>
            <a:r>
              <a:rPr lang="tr-TR" dirty="0"/>
              <a:t> </a:t>
            </a:r>
            <a:r>
              <a:rPr lang="tr-TR" dirty="0" smtClean="0"/>
              <a:t>ayarladıysanız:</a:t>
            </a:r>
          </a:p>
          <a:p>
            <a:pPr lvl="2"/>
            <a:r>
              <a:rPr lang="tr-TR" b="1" dirty="0" err="1"/>
              <a:t>if</a:t>
            </a:r>
            <a:r>
              <a:rPr lang="tr-TR" b="1" dirty="0"/>
              <a:t> (</a:t>
            </a:r>
            <a:r>
              <a:rPr lang="tr-TR" b="1" dirty="0" err="1"/>
              <a:t>process.env.NODE_ENV</a:t>
            </a:r>
            <a:r>
              <a:rPr lang="tr-TR" b="1" dirty="0"/>
              <a:t> === '</a:t>
            </a:r>
            <a:r>
              <a:rPr lang="tr-TR" b="1" dirty="0" err="1"/>
              <a:t>production</a:t>
            </a:r>
            <a:r>
              <a:rPr lang="tr-TR" b="1" dirty="0"/>
              <a:t>') {  </a:t>
            </a:r>
            <a:r>
              <a:rPr lang="tr-TR" b="1" dirty="0" err="1"/>
              <a:t>dbURI</a:t>
            </a:r>
            <a:r>
              <a:rPr lang="tr-TR" b="1" dirty="0"/>
              <a:t> = </a:t>
            </a:r>
            <a:r>
              <a:rPr lang="tr-TR" b="1" dirty="0" err="1"/>
              <a:t>process.env.MONGOLAB_URI</a:t>
            </a:r>
            <a:r>
              <a:rPr lang="tr-TR" b="1" dirty="0" smtClean="0"/>
              <a:t>;}</a:t>
            </a:r>
          </a:p>
          <a:p>
            <a:pPr lvl="2"/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198033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6096000" cy="549275"/>
          </a:xfrm>
        </p:spPr>
        <p:txBody>
          <a:bodyPr/>
          <a:lstStyle/>
          <a:p>
            <a:r>
              <a:rPr lang="tr-TR" dirty="0" err="1" smtClean="0"/>
              <a:t>Veritabanını</a:t>
            </a:r>
            <a:r>
              <a:rPr lang="tr-TR" dirty="0" smtClean="0"/>
              <a:t> Canlıya Alma</a:t>
            </a:r>
            <a:endParaRPr lang="tr-TR" dirty="0"/>
          </a:p>
        </p:txBody>
      </p:sp>
      <p:sp>
        <p:nvSpPr>
          <p:cNvPr id="6" name="Shape 276"/>
          <p:cNvSpPr/>
          <p:nvPr/>
        </p:nvSpPr>
        <p:spPr>
          <a:xfrm>
            <a:off x="376578" y="625475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257800"/>
          </a:xfrm>
        </p:spPr>
        <p:txBody>
          <a:bodyPr/>
          <a:lstStyle/>
          <a:p>
            <a:r>
              <a:rPr lang="tr-TR" sz="2200" dirty="0" smtClean="0"/>
              <a:t>Uygulamanızı test etmek için:</a:t>
            </a:r>
          </a:p>
          <a:p>
            <a:pPr lvl="1"/>
            <a:r>
              <a:rPr lang="tr-TR" sz="1900" b="1" dirty="0" err="1" smtClean="0"/>
              <a:t>nodemon</a:t>
            </a:r>
            <a:r>
              <a:rPr lang="tr-TR" sz="1900" dirty="0" smtClean="0"/>
              <a:t> komutunu çalıştırın.</a:t>
            </a:r>
          </a:p>
          <a:p>
            <a:pPr lvl="1"/>
            <a:r>
              <a:rPr lang="tr-TR" sz="1900" dirty="0" smtClean="0"/>
              <a:t>“</a:t>
            </a:r>
            <a:r>
              <a:rPr lang="tr-TR" sz="1900" dirty="0" err="1" smtClean="0"/>
              <a:t>Mongoose</a:t>
            </a:r>
            <a:r>
              <a:rPr lang="tr-TR" sz="1900" dirty="0" smtClean="0"/>
              <a:t> </a:t>
            </a:r>
            <a:r>
              <a:rPr lang="tr-TR" sz="1900" dirty="0" err="1"/>
              <a:t>mongodb</a:t>
            </a:r>
            <a:r>
              <a:rPr lang="tr-TR" sz="1900" dirty="0"/>
              <a:t>://</a:t>
            </a:r>
            <a:r>
              <a:rPr lang="tr-TR" sz="1900" dirty="0" err="1" smtClean="0"/>
              <a:t>localhost</a:t>
            </a:r>
            <a:r>
              <a:rPr lang="tr-TR" sz="1900" dirty="0" smtClean="0"/>
              <a:t>/</a:t>
            </a:r>
            <a:r>
              <a:rPr lang="tr-TR" sz="1900" dirty="0" err="1" smtClean="0"/>
              <a:t>mekanbul</a:t>
            </a:r>
            <a:r>
              <a:rPr lang="tr-TR" sz="1900" dirty="0" smtClean="0"/>
              <a:t> </a:t>
            </a:r>
            <a:r>
              <a:rPr lang="tr-TR" sz="1900" dirty="0"/>
              <a:t>adresindeki </a:t>
            </a:r>
            <a:r>
              <a:rPr lang="tr-TR" sz="1900" dirty="0" err="1"/>
              <a:t>veritabanına</a:t>
            </a:r>
            <a:r>
              <a:rPr lang="tr-TR" sz="1900" dirty="0"/>
              <a:t> </a:t>
            </a:r>
            <a:r>
              <a:rPr lang="tr-TR" sz="1900" dirty="0" smtClean="0"/>
              <a:t>bağlandı” mesajı geliyorsa sıkıntı yoktur.</a:t>
            </a:r>
          </a:p>
          <a:p>
            <a:pPr lvl="1"/>
            <a:r>
              <a:rPr lang="tr-TR" sz="1900" dirty="0" smtClean="0"/>
              <a:t>Üretim ortamında çalıştırmak için:</a:t>
            </a:r>
          </a:p>
          <a:p>
            <a:pPr lvl="2"/>
            <a:r>
              <a:rPr lang="tr-TR" dirty="0"/>
              <a:t>NODE_ENV=</a:t>
            </a:r>
            <a:r>
              <a:rPr lang="tr-TR" dirty="0" err="1"/>
              <a:t>production</a:t>
            </a:r>
            <a:r>
              <a:rPr lang="tr-TR" dirty="0"/>
              <a:t> </a:t>
            </a:r>
            <a:r>
              <a:rPr lang="tr-TR" dirty="0" err="1" smtClean="0"/>
              <a:t>nodemon</a:t>
            </a:r>
            <a:endParaRPr lang="tr-TR" dirty="0"/>
          </a:p>
          <a:p>
            <a:pPr lvl="2"/>
            <a:r>
              <a:rPr lang="tr-TR" b="1" dirty="0" smtClean="0"/>
              <a:t>Windows kullanıcıları: </a:t>
            </a:r>
            <a:r>
              <a:rPr lang="tr-TR" dirty="0" smtClean="0"/>
              <a:t>set NODE_ENV=</a:t>
            </a:r>
            <a:r>
              <a:rPr lang="tr-TR" dirty="0" err="1" smtClean="0"/>
              <a:t>production</a:t>
            </a:r>
            <a:r>
              <a:rPr lang="tr-TR" dirty="0" smtClean="0"/>
              <a:t>&amp;&amp;</a:t>
            </a:r>
            <a:r>
              <a:rPr lang="tr-TR" dirty="0" err="1" smtClean="0"/>
              <a:t>nodemon</a:t>
            </a:r>
            <a:r>
              <a:rPr lang="tr-TR" dirty="0" smtClean="0"/>
              <a:t> </a:t>
            </a:r>
          </a:p>
          <a:p>
            <a:pPr lvl="2"/>
            <a:r>
              <a:rPr lang="tr-TR" dirty="0" smtClean="0"/>
              <a:t>Bu sefer </a:t>
            </a:r>
            <a:r>
              <a:rPr lang="tr-TR" dirty="0" err="1" smtClean="0"/>
              <a:t>MongoLab’da</a:t>
            </a:r>
            <a:r>
              <a:rPr lang="tr-TR" dirty="0" smtClean="0"/>
              <a:t> kurduğunuz veri tabanına bağlandı mesajı alıyorsanız sıkıntı </a:t>
            </a:r>
            <a:r>
              <a:rPr lang="tr-TR" smtClean="0"/>
              <a:t>yoktur.</a:t>
            </a:r>
            <a:endParaRPr lang="tr-TR" sz="1900" dirty="0" smtClean="0"/>
          </a:p>
          <a:p>
            <a:pPr lvl="1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4413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219412"/>
            <a:ext cx="7543800" cy="1015663"/>
          </a:xfrm>
        </p:spPr>
        <p:txBody>
          <a:bodyPr/>
          <a:lstStyle/>
          <a:p>
            <a:r>
              <a:rPr lang="tr-TR" smtClean="0"/>
              <a:t>Uygulama Dosyaları ve Önemli Linkler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257800"/>
          </a:xfrm>
        </p:spPr>
        <p:txBody>
          <a:bodyPr/>
          <a:lstStyle/>
          <a:p>
            <a:r>
              <a:rPr lang="tr-TR" dirty="0" smtClean="0"/>
              <a:t>Ekleme ve </a:t>
            </a:r>
            <a:r>
              <a:rPr lang="tr-TR" dirty="0"/>
              <a:t>güncelleme dosyaları: </a:t>
            </a:r>
            <a:r>
              <a:rPr lang="tr-TR" dirty="0">
                <a:hlinkClick r:id="rId2"/>
              </a:rPr>
              <a:t>https://</a:t>
            </a:r>
            <a:r>
              <a:rPr lang="tr-TR" dirty="0" smtClean="0">
                <a:hlinkClick r:id="rId2"/>
              </a:rPr>
              <a:t>www.dropbox.com/s/r3ezp95x98xc2ry/ekle_guncelle.zip?dl=0</a:t>
            </a:r>
            <a:endParaRPr lang="tr-TR" dirty="0" smtClean="0"/>
          </a:p>
          <a:p>
            <a:r>
              <a:rPr lang="en-US" dirty="0" err="1" smtClean="0"/>
              <a:t>Uygulama</a:t>
            </a:r>
            <a:r>
              <a:rPr lang="en-US" dirty="0" smtClean="0"/>
              <a:t> </a:t>
            </a:r>
            <a:r>
              <a:rPr lang="en-US" dirty="0"/>
              <a:t>Son Hali: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github.com/asimsinan/mekanbul-4</a:t>
            </a:r>
            <a:endParaRPr lang="en-US" dirty="0"/>
          </a:p>
          <a:p>
            <a:pPr lvl="1"/>
            <a:r>
              <a:rPr lang="en-US" b="1" dirty="0" err="1"/>
              <a:t>git</a:t>
            </a:r>
            <a:r>
              <a:rPr lang="en-US" b="1" dirty="0"/>
              <a:t> clone </a:t>
            </a:r>
            <a:r>
              <a:rPr lang="en-US" b="1" dirty="0">
                <a:hlinkClick r:id="rId3"/>
              </a:rPr>
              <a:t>https://</a:t>
            </a:r>
            <a:r>
              <a:rPr lang="en-US" b="1" dirty="0" smtClean="0">
                <a:hlinkClick r:id="rId3"/>
              </a:rPr>
              <a:t>github.com/asimsinan/mekanbul-4</a:t>
            </a:r>
            <a:r>
              <a:rPr lang="en-US" b="1" dirty="0" smtClean="0"/>
              <a:t> </a:t>
            </a:r>
            <a:r>
              <a:rPr lang="en-US" dirty="0" err="1"/>
              <a:t>komutu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bilgisayarınıza</a:t>
            </a:r>
            <a:r>
              <a:rPr lang="en-US" dirty="0"/>
              <a:t> </a:t>
            </a:r>
            <a:r>
              <a:rPr lang="en-US" dirty="0" err="1"/>
              <a:t>indirebilirsiniz</a:t>
            </a:r>
            <a:r>
              <a:rPr lang="en-US" dirty="0" smtClean="0"/>
              <a:t>.</a:t>
            </a:r>
          </a:p>
          <a:p>
            <a:r>
              <a:rPr lang="en-US" dirty="0" err="1"/>
              <a:t>MongoLab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mlab.com</a:t>
            </a:r>
            <a:endParaRPr lang="en-US" dirty="0" smtClean="0"/>
          </a:p>
          <a:p>
            <a:r>
              <a:rPr lang="en-US" dirty="0"/>
              <a:t>3T Studio: </a:t>
            </a:r>
            <a:r>
              <a:rPr lang="en-US" dirty="0">
                <a:hlinkClick r:id="rId5"/>
              </a:rPr>
              <a:t>https://studio3t.com/download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/>
              <a:t>MongoDB Manual: </a:t>
            </a:r>
            <a:r>
              <a:rPr lang="en-US" dirty="0">
                <a:hlinkClick r:id="rId6"/>
              </a:rPr>
              <a:t>https://docs.mongodb.com/manual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5" name="Shape 276"/>
          <p:cNvSpPr/>
          <p:nvPr/>
        </p:nvSpPr>
        <p:spPr>
          <a:xfrm>
            <a:off x="268636" y="697252"/>
            <a:ext cx="537822" cy="537823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smtClean="0">
                <a:solidFill>
                  <a:srgbClr val="FFFFFF"/>
                </a:solidFill>
                <a:latin typeface="+mj-lt"/>
              </a:rPr>
              <a:t>06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110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 smtClean="0"/>
              <a:t>Express Uygulamasını </a:t>
            </a:r>
            <a:r>
              <a:rPr lang="tr-TR" sz="2400" dirty="0" err="1" smtClean="0"/>
              <a:t>MongoDB’ye</a:t>
            </a:r>
            <a:r>
              <a:rPr lang="tr-TR" sz="2400" dirty="0"/>
              <a:t> </a:t>
            </a:r>
            <a:r>
              <a:rPr lang="tr-TR" sz="2400" dirty="0" smtClean="0"/>
              <a:t>Bağlama</a:t>
            </a:r>
            <a:endParaRPr lang="tr-TR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300" dirty="0" err="1" smtClean="0"/>
              <a:t>Mongoose</a:t>
            </a:r>
            <a:r>
              <a:rPr lang="tr-TR" sz="2300" dirty="0" smtClean="0"/>
              <a:t> </a:t>
            </a:r>
            <a:r>
              <a:rPr lang="tr-TR" sz="2300" dirty="0" err="1" smtClean="0"/>
              <a:t>MongoDB</a:t>
            </a:r>
            <a:r>
              <a:rPr lang="tr-TR" sz="2300" dirty="0" smtClean="0"/>
              <a:t> sürücüsünün yaptığı her işi daha kullanışlı bir şekilde yapmamızı sağlar.</a:t>
            </a:r>
          </a:p>
          <a:p>
            <a:r>
              <a:rPr lang="tr-TR" sz="2300" dirty="0" smtClean="0"/>
              <a:t>Veri yapıları, modeller, şemalar tanımlamamızı ve bunları veri tabanıyla etkileşime geçirmemizi sağlar.</a:t>
            </a:r>
          </a:p>
          <a:p>
            <a:r>
              <a:rPr lang="tr-TR" sz="2300" dirty="0" smtClean="0"/>
              <a:t>Veriyi doğrulamak için hazır fonksiyonlar sunar ve doğrulama kodu yazma zahmetinden kurtarır.</a:t>
            </a:r>
          </a:p>
          <a:p>
            <a:r>
              <a:rPr lang="tr-TR" sz="2300" dirty="0" smtClean="0"/>
              <a:t>Veri tabanımız ve uygulamamız arasında irtibatı sağlar.</a:t>
            </a:r>
          </a:p>
          <a:p>
            <a:r>
              <a:rPr lang="tr-TR" sz="2300" dirty="0" err="1" smtClean="0"/>
              <a:t>MongoDB</a:t>
            </a:r>
            <a:r>
              <a:rPr lang="tr-TR" sz="2300" dirty="0" smtClean="0"/>
              <a:t> </a:t>
            </a:r>
            <a:r>
              <a:rPr lang="tr-TR" sz="2300" dirty="0" err="1" smtClean="0"/>
              <a:t>sadace</a:t>
            </a:r>
            <a:r>
              <a:rPr lang="tr-TR" sz="2300" dirty="0" smtClean="0"/>
              <a:t> </a:t>
            </a:r>
            <a:r>
              <a:rPr lang="tr-TR" sz="2300" dirty="0" err="1" smtClean="0"/>
              <a:t>Mongoose</a:t>
            </a:r>
            <a:r>
              <a:rPr lang="tr-TR" sz="2300" dirty="0" smtClean="0"/>
              <a:t> ile, </a:t>
            </a:r>
            <a:r>
              <a:rPr lang="tr-TR" sz="2300" dirty="0" err="1" smtClean="0"/>
              <a:t>Mongoose</a:t>
            </a:r>
            <a:r>
              <a:rPr lang="tr-TR" sz="2300" dirty="0" smtClean="0"/>
              <a:t> da </a:t>
            </a:r>
            <a:r>
              <a:rPr lang="tr-TR" sz="2300" dirty="0" err="1" smtClean="0"/>
              <a:t>Node</a:t>
            </a:r>
            <a:r>
              <a:rPr lang="tr-TR" sz="2300" dirty="0" smtClean="0"/>
              <a:t> ve Express ile konuşur. </a:t>
            </a:r>
            <a:r>
              <a:rPr lang="tr-TR" sz="2300" dirty="0" err="1" smtClean="0"/>
              <a:t>Angular</a:t>
            </a:r>
            <a:r>
              <a:rPr lang="tr-TR" sz="2300" dirty="0" smtClean="0"/>
              <a:t> ise sadece Express ile konuşur.</a:t>
            </a:r>
          </a:p>
          <a:p>
            <a:r>
              <a:rPr lang="tr-TR" sz="2300" dirty="0" err="1" smtClean="0"/>
              <a:t>Mongoose</a:t>
            </a:r>
            <a:r>
              <a:rPr lang="tr-TR" sz="2300" dirty="0" smtClean="0"/>
              <a:t> </a:t>
            </a:r>
            <a:r>
              <a:rPr lang="tr-TR" sz="2300" dirty="0" err="1" smtClean="0"/>
              <a:t>MongoDB’den</a:t>
            </a:r>
            <a:r>
              <a:rPr lang="tr-TR" sz="2300" dirty="0" smtClean="0"/>
              <a:t> ayrı olarak global bir şekilde yüklenmez. Uygulama klasörüne “cd” komutuyla giriş yapılarak aşağıdaki komut ile yüklenir ve bağımlılıklara eklenir:</a:t>
            </a:r>
          </a:p>
          <a:p>
            <a:pPr lvl="1"/>
            <a:r>
              <a:rPr lang="tr-TR" b="1" dirty="0" err="1"/>
              <a:t>npm</a:t>
            </a:r>
            <a:r>
              <a:rPr lang="tr-TR" b="1" dirty="0"/>
              <a:t> </a:t>
            </a:r>
            <a:r>
              <a:rPr lang="tr-TR" b="1" dirty="0" err="1"/>
              <a:t>install</a:t>
            </a:r>
            <a:r>
              <a:rPr lang="tr-TR" b="1" dirty="0"/>
              <a:t> --</a:t>
            </a:r>
            <a:r>
              <a:rPr lang="tr-TR" b="1" dirty="0" err="1"/>
              <a:t>save</a:t>
            </a:r>
            <a:r>
              <a:rPr lang="tr-TR" b="1" dirty="0"/>
              <a:t> </a:t>
            </a:r>
            <a:r>
              <a:rPr lang="tr-TR" b="1" dirty="0" err="1" smtClean="0"/>
              <a:t>mongoose</a:t>
            </a:r>
            <a:endParaRPr lang="tr-TR" b="1" dirty="0" smtClean="0"/>
          </a:p>
          <a:p>
            <a:endParaRPr lang="tr-TR" dirty="0" smtClean="0"/>
          </a:p>
          <a:p>
            <a:endParaRPr lang="tr-TR" sz="2400" dirty="0"/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076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 smtClean="0"/>
              <a:t>Express Uygulamasını </a:t>
            </a:r>
            <a:r>
              <a:rPr lang="tr-TR" sz="2400" dirty="0" err="1" smtClean="0"/>
              <a:t>MongoDB’ye</a:t>
            </a:r>
            <a:r>
              <a:rPr lang="tr-TR" sz="2400" dirty="0"/>
              <a:t> </a:t>
            </a:r>
            <a:r>
              <a:rPr lang="tr-TR" sz="2400" dirty="0" smtClean="0"/>
              <a:t>Bağlama</a:t>
            </a:r>
            <a:endParaRPr lang="tr-TR" sz="2400" dirty="0"/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39" y="1422887"/>
            <a:ext cx="8682522" cy="4104465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1295400" y="5562600"/>
            <a:ext cx="7239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 err="1" smtClean="0"/>
              <a:t>Mongoose’un</a:t>
            </a:r>
            <a:r>
              <a:rPr lang="tr-TR" sz="3000" dirty="0" smtClean="0"/>
              <a:t> Uygulamadaki Yeri</a:t>
            </a:r>
            <a:endParaRPr lang="tr-TR" sz="3000" dirty="0"/>
          </a:p>
        </p:txBody>
      </p:sp>
    </p:spTree>
    <p:extLst>
      <p:ext uri="{BB962C8B-B14F-4D97-AF65-F5344CB8AC3E}">
        <p14:creationId xmlns:p14="http://schemas.microsoft.com/office/powerpoint/2010/main" val="180372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 smtClean="0"/>
              <a:t>Express Uygulamasını </a:t>
            </a:r>
            <a:r>
              <a:rPr lang="tr-TR" sz="2400" dirty="0" err="1" smtClean="0"/>
              <a:t>MongoDB’ye</a:t>
            </a:r>
            <a:r>
              <a:rPr lang="tr-TR" sz="2400" dirty="0"/>
              <a:t> </a:t>
            </a:r>
            <a:r>
              <a:rPr lang="tr-TR" sz="2400" dirty="0" smtClean="0"/>
              <a:t>Bağlama</a:t>
            </a:r>
            <a:endParaRPr lang="tr-TR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400" dirty="0" err="1" smtClean="0"/>
              <a:t>MongoDB’de</a:t>
            </a:r>
            <a:r>
              <a:rPr lang="tr-TR" sz="2400" dirty="0" smtClean="0"/>
              <a:t> veri tabanı oluşturmaya gerek yoktur.</a:t>
            </a:r>
          </a:p>
          <a:p>
            <a:r>
              <a:rPr lang="tr-TR" dirty="0" smtClean="0"/>
              <a:t>Veri tabanını kullanmaya başladığımız anda kendisi otomatik olarak oluşturma yeteneğine sahiptir.</a:t>
            </a:r>
          </a:p>
          <a:p>
            <a:r>
              <a:rPr lang="tr-TR" sz="2400" dirty="0" err="1" smtClean="0"/>
              <a:t>Mongoose</a:t>
            </a:r>
            <a:r>
              <a:rPr lang="tr-TR" sz="2400" dirty="0" smtClean="0"/>
              <a:t> </a:t>
            </a:r>
            <a:r>
              <a:rPr lang="tr-TR" sz="2400" dirty="0" err="1" smtClean="0"/>
              <a:t>veritabanına</a:t>
            </a:r>
            <a:r>
              <a:rPr lang="tr-TR" sz="2400" dirty="0" smtClean="0"/>
              <a:t> bağlandığında </a:t>
            </a:r>
            <a:r>
              <a:rPr lang="tr-TR" sz="2400" u="sng" dirty="0" smtClean="0"/>
              <a:t>yeniden kullanılabilir 5 bağlantısı</a:t>
            </a:r>
            <a:r>
              <a:rPr lang="tr-TR" sz="2400" dirty="0" smtClean="0"/>
              <a:t> olan bir bağlantı havuzu oluşturur.</a:t>
            </a:r>
          </a:p>
          <a:p>
            <a:r>
              <a:rPr lang="tr-TR" dirty="0" smtClean="0"/>
              <a:t>5 varsayılandır. İstenildiğinde artırılıp azaltılabilir.</a:t>
            </a:r>
          </a:p>
          <a:p>
            <a:r>
              <a:rPr lang="tr-TR" sz="2400" b="1" dirty="0" smtClean="0"/>
              <a:t>Not: </a:t>
            </a:r>
            <a:r>
              <a:rPr lang="tr-TR" sz="2400" dirty="0" smtClean="0"/>
              <a:t>Veri tabanı bağlantısı oluşturup kapatmak zaman bakımından maliyetli bir iştir. En iyi yol uygulama başladığında bağlantıyı açıp, uygulama durana ya da yeniden başlatılana kadar açık bırakmaktır.</a:t>
            </a:r>
          </a:p>
          <a:p>
            <a:r>
              <a:rPr lang="tr-TR" dirty="0" smtClean="0"/>
              <a:t>Model oluşturmak için “</a:t>
            </a:r>
            <a:r>
              <a:rPr lang="tr-TR" dirty="0" err="1" smtClean="0"/>
              <a:t>app_server</a:t>
            </a:r>
            <a:r>
              <a:rPr lang="tr-TR" dirty="0" smtClean="0"/>
              <a:t>/</a:t>
            </a:r>
            <a:r>
              <a:rPr lang="tr-TR" dirty="0" err="1" smtClean="0"/>
              <a:t>models</a:t>
            </a:r>
            <a:r>
              <a:rPr lang="tr-TR" dirty="0" smtClean="0"/>
              <a:t>” klasörü içinde çalışacağız.</a:t>
            </a:r>
            <a:endParaRPr lang="tr-TR" sz="2400" dirty="0"/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234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 smtClean="0"/>
              <a:t>Express Uygulamasını </a:t>
            </a:r>
            <a:r>
              <a:rPr lang="tr-TR" sz="2400" dirty="0" err="1" smtClean="0"/>
              <a:t>MongoDB’ye</a:t>
            </a:r>
            <a:r>
              <a:rPr lang="tr-TR" sz="2400" dirty="0"/>
              <a:t> </a:t>
            </a:r>
            <a:r>
              <a:rPr lang="tr-TR" sz="2400" dirty="0" smtClean="0"/>
              <a:t>Bağlama</a:t>
            </a:r>
            <a:endParaRPr lang="tr-TR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200" dirty="0" smtClean="0"/>
              <a:t>Bağlantı dosyasının oluşturması iki adımdan oluşur:</a:t>
            </a:r>
          </a:p>
          <a:p>
            <a:pPr lvl="1"/>
            <a:r>
              <a:rPr lang="tr-TR" sz="1800" dirty="0" smtClean="0"/>
              <a:t>Dosyanın oluşturulması</a:t>
            </a:r>
          </a:p>
          <a:p>
            <a:pPr lvl="1"/>
            <a:r>
              <a:rPr lang="tr-TR" sz="1800" dirty="0" smtClean="0"/>
              <a:t>Uygulamaya eklenmesi</a:t>
            </a:r>
          </a:p>
          <a:p>
            <a:r>
              <a:rPr lang="tr-TR" sz="2400" dirty="0" smtClean="0"/>
              <a:t>Adımlar:</a:t>
            </a:r>
          </a:p>
          <a:p>
            <a:pPr lvl="1"/>
            <a:r>
              <a:rPr lang="tr-TR" sz="1800" dirty="0" smtClean="0"/>
              <a:t>1) “</a:t>
            </a:r>
            <a:r>
              <a:rPr lang="tr-TR" sz="1800" dirty="0" err="1" smtClean="0"/>
              <a:t>app_server</a:t>
            </a:r>
            <a:r>
              <a:rPr lang="tr-TR" sz="1800" dirty="0" smtClean="0"/>
              <a:t>/</a:t>
            </a:r>
            <a:r>
              <a:rPr lang="tr-TR" sz="1800" dirty="0" err="1" smtClean="0"/>
              <a:t>models</a:t>
            </a:r>
            <a:r>
              <a:rPr lang="tr-TR" sz="1800" dirty="0" smtClean="0"/>
              <a:t>” klasöründe </a:t>
            </a:r>
            <a:r>
              <a:rPr lang="tr-TR" sz="1800" b="1" dirty="0" err="1" smtClean="0"/>
              <a:t>db.js</a:t>
            </a:r>
            <a:r>
              <a:rPr lang="tr-TR" sz="1800" dirty="0" smtClean="0"/>
              <a:t> isimli bir dosya oluşturun.</a:t>
            </a:r>
          </a:p>
          <a:p>
            <a:pPr lvl="1"/>
            <a:r>
              <a:rPr lang="tr-TR" sz="1800" dirty="0" smtClean="0"/>
              <a:t>2) Bu dosyaya </a:t>
            </a:r>
            <a:r>
              <a:rPr lang="tr-TR" sz="1800" b="1" dirty="0" smtClean="0"/>
              <a:t>var </a:t>
            </a:r>
            <a:r>
              <a:rPr lang="tr-TR" sz="1800" b="1" dirty="0" err="1"/>
              <a:t>mongoose</a:t>
            </a:r>
            <a:r>
              <a:rPr lang="tr-TR" sz="1800" b="1" dirty="0"/>
              <a:t> = </a:t>
            </a:r>
            <a:r>
              <a:rPr lang="tr-TR" sz="1800" b="1" dirty="0" err="1"/>
              <a:t>require</a:t>
            </a:r>
            <a:r>
              <a:rPr lang="tr-TR" sz="1800" b="1" dirty="0"/>
              <a:t>( '</a:t>
            </a:r>
            <a:r>
              <a:rPr lang="tr-TR" sz="1800" b="1" dirty="0" err="1"/>
              <a:t>mongoose</a:t>
            </a:r>
            <a:r>
              <a:rPr lang="tr-TR" sz="1800" b="1" dirty="0"/>
              <a:t>' </a:t>
            </a:r>
            <a:r>
              <a:rPr lang="tr-TR" sz="1800" b="1" dirty="0" smtClean="0"/>
              <a:t>); </a:t>
            </a:r>
            <a:r>
              <a:rPr lang="tr-TR" sz="1800" dirty="0" smtClean="0"/>
              <a:t>ile </a:t>
            </a:r>
            <a:r>
              <a:rPr lang="tr-TR" sz="1800" dirty="0" err="1" smtClean="0"/>
              <a:t>mongoose</a:t>
            </a:r>
            <a:r>
              <a:rPr lang="tr-TR" sz="1800" dirty="0" smtClean="0"/>
              <a:t> kullanmak istediğinizi belirtin.</a:t>
            </a:r>
          </a:p>
          <a:p>
            <a:pPr lvl="1"/>
            <a:r>
              <a:rPr lang="tr-TR" sz="1800" dirty="0" smtClean="0"/>
              <a:t>3) </a:t>
            </a:r>
            <a:r>
              <a:rPr lang="tr-TR" sz="1800" dirty="0" err="1"/>
              <a:t>db.js</a:t>
            </a:r>
            <a:r>
              <a:rPr lang="tr-TR" sz="1800" dirty="0"/>
              <a:t> dosyasını ”</a:t>
            </a:r>
            <a:r>
              <a:rPr lang="tr-TR" sz="1800" dirty="0" err="1"/>
              <a:t>app.js</a:t>
            </a:r>
            <a:r>
              <a:rPr lang="tr-TR" sz="1800" dirty="0"/>
              <a:t>” içinde uygulamanıza tanıtın. </a:t>
            </a:r>
            <a:r>
              <a:rPr lang="tr-TR" sz="1800" b="1" dirty="0" smtClean="0"/>
              <a:t>var </a:t>
            </a:r>
            <a:r>
              <a:rPr lang="tr-TR" sz="1800" b="1" dirty="0" err="1"/>
              <a:t>bodyParser</a:t>
            </a:r>
            <a:r>
              <a:rPr lang="tr-TR" sz="1800" b="1" dirty="0"/>
              <a:t> = </a:t>
            </a:r>
            <a:r>
              <a:rPr lang="tr-TR" sz="1800" b="1" dirty="0" err="1"/>
              <a:t>require</a:t>
            </a:r>
            <a:r>
              <a:rPr lang="tr-TR" sz="1800" b="1" dirty="0"/>
              <a:t>('body-</a:t>
            </a:r>
            <a:r>
              <a:rPr lang="tr-TR" sz="1800" b="1" dirty="0" err="1"/>
              <a:t>parser</a:t>
            </a:r>
            <a:r>
              <a:rPr lang="tr-TR" sz="1800" b="1" dirty="0" smtClean="0"/>
              <a:t>');</a:t>
            </a:r>
            <a:r>
              <a:rPr lang="tr-TR" sz="1800" dirty="0" smtClean="0"/>
              <a:t> </a:t>
            </a:r>
            <a:r>
              <a:rPr lang="tr-TR" sz="1800" dirty="0"/>
              <a:t>komutunun hemen altına </a:t>
            </a:r>
            <a:r>
              <a:rPr lang="tr-TR" sz="1800" b="1" dirty="0" err="1" smtClean="0"/>
              <a:t>require</a:t>
            </a:r>
            <a:r>
              <a:rPr lang="tr-TR" sz="1800" b="1" dirty="0"/>
              <a:t>('./</a:t>
            </a:r>
            <a:r>
              <a:rPr lang="tr-TR" sz="1800" b="1" dirty="0" err="1"/>
              <a:t>app_server</a:t>
            </a:r>
            <a:r>
              <a:rPr lang="tr-TR" sz="1800" b="1" dirty="0"/>
              <a:t>/</a:t>
            </a:r>
            <a:r>
              <a:rPr lang="tr-TR" sz="1800" b="1" dirty="0" err="1"/>
              <a:t>models</a:t>
            </a:r>
            <a:r>
              <a:rPr lang="tr-TR" sz="1800" b="1" dirty="0"/>
              <a:t>/</a:t>
            </a:r>
            <a:r>
              <a:rPr lang="tr-TR" sz="1800" b="1" dirty="0" err="1"/>
              <a:t>db</a:t>
            </a:r>
            <a:r>
              <a:rPr lang="tr-TR" sz="1800" b="1" dirty="0" smtClean="0"/>
              <a:t>'); </a:t>
            </a:r>
            <a:r>
              <a:rPr lang="tr-TR" sz="1800" dirty="0" smtClean="0"/>
              <a:t>komutunu ekleyin.</a:t>
            </a:r>
          </a:p>
          <a:p>
            <a:pPr lvl="1"/>
            <a:r>
              <a:rPr lang="tr-TR" sz="1800" dirty="0" smtClean="0"/>
              <a:t>4) </a:t>
            </a:r>
            <a:r>
              <a:rPr lang="tr-TR" sz="1800" dirty="0" err="1" smtClean="0"/>
              <a:t>Mongoose</a:t>
            </a:r>
            <a:r>
              <a:rPr lang="tr-TR" sz="1800" dirty="0" smtClean="0"/>
              <a:t> bağlantısı oluşturmak için </a:t>
            </a:r>
            <a:r>
              <a:rPr lang="tr-TR" sz="1800" dirty="0" err="1"/>
              <a:t>v</a:t>
            </a:r>
            <a:r>
              <a:rPr lang="tr-TR" sz="1800" dirty="0" err="1" smtClean="0"/>
              <a:t>eritabanı</a:t>
            </a:r>
            <a:r>
              <a:rPr lang="tr-TR" sz="1800" dirty="0" smtClean="0"/>
              <a:t> </a:t>
            </a:r>
            <a:r>
              <a:rPr lang="tr-TR" sz="1800" dirty="0" smtClean="0"/>
              <a:t>yolunu belirtecek şekilde bir adres (URI) tanımlanması gerekir. </a:t>
            </a:r>
          </a:p>
          <a:p>
            <a:pPr lvl="1"/>
            <a:endParaRPr lang="tr-TR" b="1" dirty="0" smtClean="0"/>
          </a:p>
          <a:p>
            <a:pPr lvl="1"/>
            <a:endParaRPr lang="tr-TR" dirty="0" smtClean="0"/>
          </a:p>
          <a:p>
            <a:pPr lvl="1"/>
            <a:endParaRPr lang="tr-TR" sz="2000" dirty="0"/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12" y="5410200"/>
            <a:ext cx="6331288" cy="10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8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tr-TR" sz="2400" dirty="0" smtClean="0"/>
              <a:t>Express Uygulamasını </a:t>
            </a:r>
            <a:r>
              <a:rPr lang="tr-TR" sz="2400" dirty="0" err="1" smtClean="0"/>
              <a:t>MongoDB’ye</a:t>
            </a:r>
            <a:r>
              <a:rPr lang="tr-TR" sz="2400" dirty="0"/>
              <a:t> </a:t>
            </a:r>
            <a:r>
              <a:rPr lang="tr-TR" sz="2400" dirty="0" smtClean="0"/>
              <a:t>Bağlama</a:t>
            </a:r>
            <a:endParaRPr lang="tr-TR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200" dirty="0" smtClean="0"/>
              <a:t>Adımlar Devam:</a:t>
            </a:r>
          </a:p>
          <a:p>
            <a:pPr lvl="1"/>
            <a:r>
              <a:rPr lang="tr-TR" sz="1800" dirty="0" smtClean="0"/>
              <a:t>4) “</a:t>
            </a:r>
            <a:r>
              <a:rPr lang="tr-TR" sz="1800" dirty="0" err="1" smtClean="0"/>
              <a:t>db.js</a:t>
            </a:r>
            <a:r>
              <a:rPr lang="tr-TR" sz="1800" dirty="0" smtClean="0"/>
              <a:t>” dosyasında bu yol tanımlanır. </a:t>
            </a:r>
          </a:p>
          <a:p>
            <a:pPr lvl="2"/>
            <a:r>
              <a:rPr lang="tr-TR" b="1" dirty="0" smtClean="0"/>
              <a:t>var </a:t>
            </a:r>
            <a:r>
              <a:rPr lang="tr-TR" b="1" dirty="0" err="1"/>
              <a:t>dbURI</a:t>
            </a:r>
            <a:r>
              <a:rPr lang="tr-TR" b="1" dirty="0"/>
              <a:t> = '</a:t>
            </a:r>
            <a:r>
              <a:rPr lang="tr-TR" b="1" dirty="0" err="1"/>
              <a:t>mongodb</a:t>
            </a:r>
            <a:r>
              <a:rPr lang="tr-TR" b="1" dirty="0"/>
              <a:t>://</a:t>
            </a:r>
            <a:r>
              <a:rPr lang="tr-TR" b="1" dirty="0" err="1" smtClean="0"/>
              <a:t>localhost</a:t>
            </a:r>
            <a:r>
              <a:rPr lang="tr-TR" b="1" dirty="0" smtClean="0"/>
              <a:t>/</a:t>
            </a:r>
            <a:r>
              <a:rPr lang="tr-TR" b="1" dirty="0" err="1" smtClean="0"/>
              <a:t>mekanbul</a:t>
            </a:r>
            <a:r>
              <a:rPr lang="tr-TR" b="1" dirty="0" smtClean="0"/>
              <a:t>'; </a:t>
            </a:r>
          </a:p>
          <a:p>
            <a:pPr lvl="2"/>
            <a:r>
              <a:rPr lang="tr-TR" b="1" dirty="0" err="1" smtClean="0"/>
              <a:t>mongoose.connect</a:t>
            </a:r>
            <a:r>
              <a:rPr lang="tr-TR" b="1" dirty="0" smtClean="0"/>
              <a:t>(</a:t>
            </a:r>
            <a:r>
              <a:rPr lang="tr-TR" b="1" dirty="0" err="1" smtClean="0"/>
              <a:t>dbURI</a:t>
            </a:r>
            <a:r>
              <a:rPr lang="tr-TR" b="1" dirty="0" smtClean="0"/>
              <a:t>);</a:t>
            </a:r>
          </a:p>
          <a:p>
            <a:r>
              <a:rPr lang="tr-TR" sz="2200" dirty="0" smtClean="0"/>
              <a:t>Peki bağlantı durumlarını (Bağlanıp bağlanmadığı) nasıl öğreneceğiz. </a:t>
            </a:r>
            <a:r>
              <a:rPr lang="tr-TR" sz="2200" b="1" dirty="0" smtClean="0"/>
              <a:t>Cevap: </a:t>
            </a:r>
            <a:r>
              <a:rPr lang="tr-TR" sz="2200" dirty="0" smtClean="0"/>
              <a:t>Bağlantı Olayları (Connection </a:t>
            </a:r>
            <a:r>
              <a:rPr lang="tr-TR" sz="2200" dirty="0" err="1" smtClean="0"/>
              <a:t>Events</a:t>
            </a:r>
            <a:r>
              <a:rPr lang="tr-TR" sz="2200" dirty="0" smtClean="0"/>
              <a:t>)</a:t>
            </a:r>
          </a:p>
          <a:p>
            <a:pPr lvl="1"/>
            <a:r>
              <a:rPr lang="tr-TR" sz="1800" dirty="0" smtClean="0"/>
              <a:t>5) “</a:t>
            </a:r>
            <a:r>
              <a:rPr lang="tr-TR" sz="1800" dirty="0" err="1" smtClean="0"/>
              <a:t>db.js</a:t>
            </a:r>
            <a:r>
              <a:rPr lang="tr-TR" sz="1800" dirty="0" smtClean="0"/>
              <a:t>” dosyasına aşağıdaki kodu ekleyin.</a:t>
            </a:r>
          </a:p>
          <a:p>
            <a:endParaRPr lang="tr-TR" dirty="0" smtClean="0"/>
          </a:p>
          <a:p>
            <a:endParaRPr lang="tr-TR" dirty="0"/>
          </a:p>
          <a:p>
            <a:pPr lvl="1"/>
            <a:endParaRPr lang="tr-TR" dirty="0" smtClean="0"/>
          </a:p>
          <a:p>
            <a:pPr lvl="1"/>
            <a:endParaRPr lang="tr-TR" dirty="0"/>
          </a:p>
          <a:p>
            <a:pPr lvl="1"/>
            <a:endParaRPr lang="tr-TR" sz="2000" dirty="0"/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13" y="3886200"/>
            <a:ext cx="5953687" cy="262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110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Designs\Network Blitz.pot</Template>
  <TotalTime>16481</TotalTime>
  <Words>2592</Words>
  <Application>Microsoft Macintosh PowerPoint</Application>
  <PresentationFormat>On-screen Show (4:3)</PresentationFormat>
  <Paragraphs>373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Brush Script MT</vt:lpstr>
      <vt:lpstr>ＭＳ Ｐゴシック</vt:lpstr>
      <vt:lpstr>Tahoma</vt:lpstr>
      <vt:lpstr>Times</vt:lpstr>
      <vt:lpstr>Arial</vt:lpstr>
      <vt:lpstr>Blank Presentation</vt:lpstr>
      <vt:lpstr>PowerPoint Presentation</vt:lpstr>
      <vt:lpstr>PowerPoint Presentation</vt:lpstr>
      <vt:lpstr>Express Uygulamasını MongoDB’ye Bağlama</vt:lpstr>
      <vt:lpstr>Express Uygulamasını MongoDB’ye Bağlama</vt:lpstr>
      <vt:lpstr>Express Uygulamasını MongoDB’ye Bağlama</vt:lpstr>
      <vt:lpstr>Express Uygulamasını MongoDB’ye Bağlama</vt:lpstr>
      <vt:lpstr>Express Uygulamasını MongoDB’ye Bağlama</vt:lpstr>
      <vt:lpstr>Express Uygulamasını MongoDB’ye Bağlama</vt:lpstr>
      <vt:lpstr>Express Uygulamasını MongoDB’ye Bağlama</vt:lpstr>
      <vt:lpstr>Express Uygulamasını MongoDB’ye Bağlama</vt:lpstr>
      <vt:lpstr>Veriyi Neden Modelliyoruz?</vt:lpstr>
      <vt:lpstr>Veriyi Neden Modelliyoruz?</vt:lpstr>
      <vt:lpstr>Veriyi Neden Modelliyoruz?</vt:lpstr>
      <vt:lpstr>Veriyi Neden Modelliyoruz?</vt:lpstr>
      <vt:lpstr>Veriyi Neden Modelliyoruz?</vt:lpstr>
      <vt:lpstr>Veriyi Neden Modelliyoruz?</vt:lpstr>
      <vt:lpstr>Mongoose Şeması Tanımlama</vt:lpstr>
      <vt:lpstr>Mongoose Şeması Tanımlama</vt:lpstr>
      <vt:lpstr>Mongoose Şeması Tanımlama</vt:lpstr>
      <vt:lpstr>Mongoose Şeması Tanımlama</vt:lpstr>
      <vt:lpstr>Mongoose Şeması Tanımlama</vt:lpstr>
      <vt:lpstr>Mongoose Şeması Tanımlama</vt:lpstr>
      <vt:lpstr>Mongoose Şeması Tanımlama</vt:lpstr>
      <vt:lpstr>Mongoose Şeması Tanımlama</vt:lpstr>
      <vt:lpstr>Mongoose Şeması Tanımlama</vt:lpstr>
      <vt:lpstr>Mongoose Şeması Tanımlama</vt:lpstr>
      <vt:lpstr>Mongoose Şeması Tanımlama</vt:lpstr>
      <vt:lpstr>Mongoose Şeması Tanımlama</vt:lpstr>
      <vt:lpstr>MongoDB Shell Kullanımı</vt:lpstr>
      <vt:lpstr>MongoDB Shell Kullanımı</vt:lpstr>
      <vt:lpstr>MongoDB Shell Kullanımı</vt:lpstr>
      <vt:lpstr>MongoDB Shell Kullanımı</vt:lpstr>
      <vt:lpstr>MongoDB Shell Kullanımı</vt:lpstr>
      <vt:lpstr>MongoDB Shell Kullanımı</vt:lpstr>
      <vt:lpstr>MongoDB Shell Kullanımı</vt:lpstr>
      <vt:lpstr>MongoDB Shell Kullanımı</vt:lpstr>
      <vt:lpstr>MongoDB Shell Kullanımı</vt:lpstr>
      <vt:lpstr>Veritabanını Canlıya Alma</vt:lpstr>
      <vt:lpstr>Veritabanını Canlıya Alma</vt:lpstr>
      <vt:lpstr>Veritabanını Canlıya Alma</vt:lpstr>
      <vt:lpstr>Veritabanını Canlıya Alma</vt:lpstr>
      <vt:lpstr>Veritabanını Canlıya Alma</vt:lpstr>
      <vt:lpstr>Veritabanını Canlıya Alma</vt:lpstr>
      <vt:lpstr>Veritabanını Canlıya Alma</vt:lpstr>
      <vt:lpstr>Veritabanını Canlıya Alma</vt:lpstr>
      <vt:lpstr>Veritabanını Canlıya Alma</vt:lpstr>
      <vt:lpstr>Veritabanını Canlıya Alma</vt:lpstr>
      <vt:lpstr>Veritabanını Canlıya Alma</vt:lpstr>
      <vt:lpstr>Uygulama Dosyaları ve Önemli Linkler</vt:lpstr>
    </vt:vector>
  </TitlesOfParts>
  <Company>TEES Communications Division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Amy Yarbrough</dc:creator>
  <cp:lastModifiedBy>Microsoft Office User</cp:lastModifiedBy>
  <cp:revision>2562</cp:revision>
  <cp:lastPrinted>1999-07-13T10:45:18Z</cp:lastPrinted>
  <dcterms:created xsi:type="dcterms:W3CDTF">1999-06-28T14:13:43Z</dcterms:created>
  <dcterms:modified xsi:type="dcterms:W3CDTF">2017-10-31T16:02:08Z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